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9" r:id="rId3"/>
    <p:sldId id="262" r:id="rId4"/>
    <p:sldId id="260" r:id="rId5"/>
    <p:sldId id="261"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73" autoAdjust="0"/>
  </p:normalViewPr>
  <p:slideViewPr>
    <p:cSldViewPr>
      <p:cViewPr>
        <p:scale>
          <a:sx n="100" d="100"/>
          <a:sy n="100" d="100"/>
        </p:scale>
        <p:origin x="-78" y="8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348B9CD-CF21-4B21-89AA-D9CC7CC22CC6}" type="datetimeFigureOut">
              <a:rPr lang="en-US" smtClean="0"/>
              <a:t>6/15/2016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9ADEEEF-3A84-4059-9433-61CDC6BC64C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48B9CD-CF21-4B21-89AA-D9CC7CC22CC6}" type="datetimeFigureOut">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ADEEEF-3A84-4059-9433-61CDC6BC64C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48B9CD-CF21-4B21-89AA-D9CC7CC22CC6}" type="datetimeFigureOut">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ADEEEF-3A84-4059-9433-61CDC6BC64C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48B9CD-CF21-4B21-89AA-D9CC7CC22CC6}" type="datetimeFigureOut">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ADEEEF-3A84-4059-9433-61CDC6BC64C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48B9CD-CF21-4B21-89AA-D9CC7CC22CC6}" type="datetimeFigureOut">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ADEEEF-3A84-4059-9433-61CDC6BC64C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48B9CD-CF21-4B21-89AA-D9CC7CC22CC6}" type="datetimeFigureOut">
              <a:rPr lang="en-US" smtClean="0"/>
              <a:t>6/15/2016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ADEEEF-3A84-4059-9433-61CDC6BC64C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48B9CD-CF21-4B21-89AA-D9CC7CC22CC6}" type="datetimeFigureOut">
              <a:rPr lang="en-US" smtClean="0"/>
              <a:t>6/15/2016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ADEEEF-3A84-4059-9433-61CDC6BC64C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48B9CD-CF21-4B21-89AA-D9CC7CC22CC6}" type="datetimeFigureOut">
              <a:rPr lang="en-US" smtClean="0"/>
              <a:t>6/15/2016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ADEEEF-3A84-4059-9433-61CDC6BC64C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8B9CD-CF21-4B21-89AA-D9CC7CC22CC6}" type="datetimeFigureOut">
              <a:rPr lang="en-US" smtClean="0"/>
              <a:t>6/15/2016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ADEEEF-3A84-4059-9433-61CDC6BC64C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48B9CD-CF21-4B21-89AA-D9CC7CC22CC6}" type="datetimeFigureOut">
              <a:rPr lang="en-US" smtClean="0"/>
              <a:t>6/15/2016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ADEEEF-3A84-4059-9433-61CDC6BC64C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48B9CD-CF21-4B21-89AA-D9CC7CC22CC6}" type="datetimeFigureOut">
              <a:rPr lang="en-US" smtClean="0"/>
              <a:t>6/15/2016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69ADEEEF-3A84-4059-9433-61CDC6BC64CB}"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48B9CD-CF21-4B21-89AA-D9CC7CC22CC6}" type="datetimeFigureOut">
              <a:rPr lang="en-US" smtClean="0"/>
              <a:t>6/15/2016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ADEEEF-3A84-4059-9433-61CDC6BC64CB}"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skysports.ie/football/player/71109/simon-mignolet" TargetMode="External"/><Relationship Id="rId7" Type="http://schemas.openxmlformats.org/officeDocument/2006/relationships/image" Target="../media/image5.jpeg"/><Relationship Id="rId2" Type="http://schemas.openxmlformats.org/officeDocument/2006/relationships/hyperlink" Target="http://www.skysports.ie/football/player/72601/thibaut-courtois" TargetMode="Externa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www.skysports.ie/football/player/16635/jean-francois-gille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skysports.ie/football/player/5698/thomas-vermaelen" TargetMode="External"/><Relationship Id="rId7" Type="http://schemas.openxmlformats.org/officeDocument/2006/relationships/image" Target="../media/image8.jpeg"/><Relationship Id="rId2" Type="http://schemas.openxmlformats.org/officeDocument/2006/relationships/hyperlink" Target="http://www.skysports.ie/football/player/16153/toby-alderweireld" TargetMode="Externa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http://www.skysports.ie/football/player/5716/jan-vertonghen"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www.skysports.ie/football/player/72603/kevin-de-bruyne" TargetMode="External"/><Relationship Id="rId7" Type="http://schemas.openxmlformats.org/officeDocument/2006/relationships/image" Target="../media/image10.jpeg"/><Relationship Id="rId2" Type="http://schemas.openxmlformats.org/officeDocument/2006/relationships/hyperlink" Target="http://www.skysports.ie/football/player/6230/axel-witsel" TargetMode="Externa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hyperlink" Target="http://www.skysports.ie/football/player/5714/marouane-fellaini" TargetMode="External"/><Relationship Id="rId4" Type="http://schemas.openxmlformats.org/officeDocument/2006/relationships/hyperlink" Target="http://www.skysports.ie/football/player/16643/radja-nainggolan" TargetMode="External"/><Relationship Id="rId9"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hyperlink" Target="http://www.skysports.ie/football/player/71812/dries-mertens" TargetMode="External"/><Relationship Id="rId2" Type="http://schemas.openxmlformats.org/officeDocument/2006/relationships/hyperlink" Target="http://www.skysports.ie/football/player/4743/eden-hazard" TargetMode="Externa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hyperlink" Target="http://www.skysports.ie/football/player/18055/christian-benteke" TargetMode="External"/><Relationship Id="rId7" Type="http://schemas.openxmlformats.org/officeDocument/2006/relationships/image" Target="../media/image5.jpeg"/><Relationship Id="rId2" Type="http://schemas.openxmlformats.org/officeDocument/2006/relationships/hyperlink" Target="http://www.skysports.ie/football/player/72541/romelu-lukaku" TargetMode="External"/><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hyperlink" Target="http://www.skysports.ie/football/player/104688/michy-batshuayi" TargetMode="External"/><Relationship Id="rId4" Type="http://schemas.openxmlformats.org/officeDocument/2006/relationships/hyperlink" Target="http://www.skysports.ie/football/player/118348/divock-origi"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FIFA_World_Cup" TargetMode="External"/><Relationship Id="rId2" Type="http://schemas.openxmlformats.org/officeDocument/2006/relationships/hyperlink" Target="https://en.wikipedia.org/wiki/UEFA_European_Football_Championship"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uefa.com/uefaeuro/season=2016/teams/team=127/index.html" TargetMode="External"/><Relationship Id="rId2" Type="http://schemas.openxmlformats.org/officeDocument/2006/relationships/hyperlink" Target="http://www.uefa.com/uefaeuro/season=2016/teams/team=66/index.html" TargetMode="External"/><Relationship Id="rId1" Type="http://schemas.openxmlformats.org/officeDocument/2006/relationships/slideLayout" Target="../slideLayouts/slideLayout7.xml"/><Relationship Id="rId5" Type="http://schemas.openxmlformats.org/officeDocument/2006/relationships/hyperlink" Target="http://www.uefa.com/uefaeuro/season=2016/teams/team=13/index.html" TargetMode="External"/><Relationship Id="rId4" Type="http://schemas.openxmlformats.org/officeDocument/2006/relationships/hyperlink" Target="http://www.uefa.com/uefaeuro/season=2016/teams/team=64/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IE" dirty="0" smtClean="0"/>
              <a:t>My Project on Belgium</a:t>
            </a:r>
            <a:endParaRPr lang="en-US" dirty="0"/>
          </a:p>
        </p:txBody>
      </p:sp>
      <p:pic>
        <p:nvPicPr>
          <p:cNvPr id="1026" name="Picture 2" descr="http://i2.mirror.co.uk/incoming/article7605577.ece/ALTERNATES/s615b/Belgiums-national-football-team.jpg"/>
          <p:cNvPicPr>
            <a:picLocks noChangeAspect="1" noChangeArrowheads="1"/>
          </p:cNvPicPr>
          <p:nvPr/>
        </p:nvPicPr>
        <p:blipFill>
          <a:blip r:embed="rId2" cstate="print"/>
          <a:srcRect/>
          <a:stretch>
            <a:fillRect/>
          </a:stretch>
        </p:blipFill>
        <p:spPr bwMode="auto">
          <a:xfrm>
            <a:off x="971600" y="1844824"/>
            <a:ext cx="5857875" cy="3240360"/>
          </a:xfrm>
          <a:prstGeom prst="rect">
            <a:avLst/>
          </a:prstGeom>
          <a:noFill/>
        </p:spPr>
      </p:pic>
    </p:spTree>
  </p:cSld>
  <p:clrMapOvr>
    <a:masterClrMapping/>
  </p:clrMapOvr>
  <p:transition>
    <p:pull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2276873"/>
          <a:ext cx="6095999" cy="4176462"/>
        </p:xfrm>
        <a:graphic>
          <a:graphicData uri="http://schemas.openxmlformats.org/drawingml/2006/table">
            <a:tbl>
              <a:tblPr/>
              <a:tblGrid>
                <a:gridCol w="280921"/>
                <a:gridCol w="1498248"/>
                <a:gridCol w="308345"/>
                <a:gridCol w="308345"/>
                <a:gridCol w="308345"/>
                <a:gridCol w="308345"/>
                <a:gridCol w="308345"/>
                <a:gridCol w="308345"/>
                <a:gridCol w="308345"/>
                <a:gridCol w="308345"/>
                <a:gridCol w="308345"/>
                <a:gridCol w="308345"/>
                <a:gridCol w="308345"/>
                <a:gridCol w="308345"/>
                <a:gridCol w="308345"/>
                <a:gridCol w="308345"/>
              </a:tblGrid>
              <a:tr h="373174">
                <a:tc gridSpan="3">
                  <a:txBody>
                    <a:bodyPr/>
                    <a:lstStyle/>
                    <a:p>
                      <a:pPr algn="l"/>
                      <a:endParaRPr lang="en-US" sz="1800" b="1" dirty="0">
                        <a:solidFill>
                          <a:srgbClr val="404040"/>
                        </a:solidFill>
                      </a:endParaRPr>
                    </a:p>
                  </a:txBody>
                  <a:tcPr marL="9364" marR="9364" marT="9364" marB="9364" anchor="ctr">
                    <a:lnL>
                      <a:noFill/>
                    </a:lnL>
                    <a:lnR w="9525" cap="flat" cmpd="sng" algn="ctr">
                      <a:solidFill>
                        <a:srgbClr val="FFFFFF"/>
                      </a:solidFill>
                      <a:prstDash val="solid"/>
                      <a:round/>
                      <a:headEnd type="none" w="med" len="med"/>
                      <a:tailEnd type="none" w="med" len="med"/>
                    </a:lnR>
                    <a:lnT>
                      <a:noFill/>
                    </a:lnT>
                    <a:lnB>
                      <a:noFill/>
                    </a:lnB>
                    <a:solidFill>
                      <a:srgbClr val="EAEAEA"/>
                    </a:solidFill>
                  </a:tcPr>
                </a:tc>
                <a:tc hMerge="1">
                  <a:txBody>
                    <a:bodyPr/>
                    <a:lstStyle/>
                    <a:p>
                      <a:endParaRPr lang="en-US"/>
                    </a:p>
                  </a:txBody>
                  <a:tcPr/>
                </a:tc>
                <a:tc hMerge="1">
                  <a:txBody>
                    <a:bodyPr/>
                    <a:lstStyle/>
                    <a:p>
                      <a:endParaRPr lang="en-US"/>
                    </a:p>
                  </a:txBody>
                  <a:tcPr/>
                </a:tc>
                <a:tc gridSpan="3">
                  <a:txBody>
                    <a:bodyPr/>
                    <a:lstStyle/>
                    <a:p>
                      <a:pPr algn="l"/>
                      <a:r>
                        <a:rPr lang="en-US" sz="1800" b="1" dirty="0">
                          <a:solidFill>
                            <a:srgbClr val="404040"/>
                          </a:solidFill>
                        </a:rPr>
                        <a:t>Home</a:t>
                      </a:r>
                    </a:p>
                  </a:txBody>
                  <a:tcPr marL="9364" marR="9364" marT="9364" marB="936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a:noFill/>
                    </a:lnB>
                    <a:solidFill>
                      <a:srgbClr val="EAEAEA"/>
                    </a:solidFill>
                  </a:tcPr>
                </a:tc>
                <a:tc hMerge="1">
                  <a:txBody>
                    <a:bodyPr/>
                    <a:lstStyle/>
                    <a:p>
                      <a:endParaRPr lang="en-US"/>
                    </a:p>
                  </a:txBody>
                  <a:tcPr/>
                </a:tc>
                <a:tc hMerge="1">
                  <a:txBody>
                    <a:bodyPr/>
                    <a:lstStyle/>
                    <a:p>
                      <a:endParaRPr lang="en-US"/>
                    </a:p>
                  </a:txBody>
                  <a:tcPr/>
                </a:tc>
                <a:tc gridSpan="3">
                  <a:txBody>
                    <a:bodyPr/>
                    <a:lstStyle/>
                    <a:p>
                      <a:pPr algn="l"/>
                      <a:r>
                        <a:rPr lang="en-US" sz="1800" b="1" dirty="0">
                          <a:solidFill>
                            <a:srgbClr val="404040"/>
                          </a:solidFill>
                        </a:rPr>
                        <a:t>Away</a:t>
                      </a:r>
                    </a:p>
                  </a:txBody>
                  <a:tcPr marL="9364" marR="9364" marT="9364" marB="936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a:noFill/>
                    </a:lnB>
                    <a:solidFill>
                      <a:srgbClr val="EAEAEA"/>
                    </a:solidFill>
                  </a:tcPr>
                </a:tc>
                <a:tc hMerge="1">
                  <a:txBody>
                    <a:bodyPr/>
                    <a:lstStyle/>
                    <a:p>
                      <a:endParaRPr lang="en-US"/>
                    </a:p>
                  </a:txBody>
                  <a:tcPr/>
                </a:tc>
                <a:tc hMerge="1">
                  <a:txBody>
                    <a:bodyPr/>
                    <a:lstStyle/>
                    <a:p>
                      <a:endParaRPr lang="en-US"/>
                    </a:p>
                  </a:txBody>
                  <a:tcPr/>
                </a:tc>
                <a:tc gridSpan="6">
                  <a:txBody>
                    <a:bodyPr/>
                    <a:lstStyle/>
                    <a:p>
                      <a:pPr algn="l"/>
                      <a:r>
                        <a:rPr lang="en-US" sz="1800" b="1" dirty="0">
                          <a:solidFill>
                            <a:srgbClr val="404040"/>
                          </a:solidFill>
                        </a:rPr>
                        <a:t>Total</a:t>
                      </a:r>
                    </a:p>
                  </a:txBody>
                  <a:tcPr marL="9364" marR="9364" marT="9364" marB="936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a:noFill/>
                    </a:lnB>
                    <a:solidFill>
                      <a:srgbClr val="EAEAE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a:endParaRPr lang="en-US" sz="1800" b="1" dirty="0">
                        <a:solidFill>
                          <a:srgbClr val="404040"/>
                        </a:solidFill>
                      </a:endParaRPr>
                    </a:p>
                  </a:txBody>
                  <a:tcPr marL="9364" marR="9364" marT="9364" marB="9364" anchor="ctr">
                    <a:lnL w="9525" cap="flat" cmpd="sng" algn="ctr">
                      <a:solidFill>
                        <a:srgbClr val="FFFFFF"/>
                      </a:solidFill>
                      <a:prstDash val="solid"/>
                      <a:round/>
                      <a:headEnd type="none" w="med" len="med"/>
                      <a:tailEnd type="none" w="med" len="med"/>
                    </a:lnL>
                    <a:lnR>
                      <a:noFill/>
                    </a:lnR>
                    <a:lnT>
                      <a:noFill/>
                    </a:lnT>
                    <a:lnB>
                      <a:noFill/>
                    </a:lnB>
                    <a:solidFill>
                      <a:srgbClr val="EAEAEA"/>
                    </a:solidFill>
                  </a:tcPr>
                </a:tc>
              </a:tr>
              <a:tr h="722500">
                <a:tc>
                  <a:txBody>
                    <a:bodyPr/>
                    <a:lstStyle/>
                    <a:p>
                      <a:pPr algn="l"/>
                      <a:endParaRPr lang="en-US" sz="1800" b="1" dirty="0">
                        <a:solidFill>
                          <a:srgbClr val="404040"/>
                        </a:solidFill>
                      </a:endParaRPr>
                    </a:p>
                  </a:txBody>
                  <a:tcPr marL="56184" marR="56184" marT="9364" marB="9364" anchor="ctr">
                    <a:lnL>
                      <a:noFill/>
                    </a:lnL>
                    <a:lnR>
                      <a:noFill/>
                    </a:lnR>
                    <a:lnT>
                      <a:noFill/>
                    </a:lnT>
                    <a:lnB>
                      <a:noFill/>
                    </a:lnB>
                    <a:solidFill>
                      <a:srgbClr val="EAEAEA"/>
                    </a:solidFill>
                  </a:tcPr>
                </a:tc>
                <a:tc>
                  <a:txBody>
                    <a:bodyPr/>
                    <a:lstStyle/>
                    <a:p>
                      <a:pPr algn="l"/>
                      <a:r>
                        <a:rPr lang="en-US" sz="1800" b="1" dirty="0">
                          <a:solidFill>
                            <a:srgbClr val="404040"/>
                          </a:solidFill>
                        </a:rPr>
                        <a:t>Teams</a:t>
                      </a:r>
                    </a:p>
                  </a:txBody>
                  <a:tcPr marL="28092" marR="28092" marT="18728" marB="18728" anchor="ctr">
                    <a:lnL>
                      <a:noFill/>
                    </a:lnL>
                    <a:lnR>
                      <a:noFill/>
                    </a:lnR>
                    <a:lnT>
                      <a:noFill/>
                    </a:lnT>
                    <a:lnB>
                      <a:noFill/>
                    </a:lnB>
                    <a:solidFill>
                      <a:srgbClr val="EAEAEA"/>
                    </a:solidFill>
                  </a:tcPr>
                </a:tc>
                <a:tc>
                  <a:txBody>
                    <a:bodyPr/>
                    <a:lstStyle/>
                    <a:p>
                      <a:pPr algn="l"/>
                      <a:r>
                        <a:rPr lang="en-US" sz="1800" b="1" dirty="0">
                          <a:solidFill>
                            <a:srgbClr val="404040"/>
                          </a:solidFill>
                        </a:rPr>
                        <a:t>P</a:t>
                      </a:r>
                    </a:p>
                  </a:txBody>
                  <a:tcPr marL="9364" marR="9364" marT="9364" marB="9364" anchor="ctr">
                    <a:lnL>
                      <a:noFill/>
                    </a:lnL>
                    <a:lnR w="9525" cap="flat" cmpd="sng" algn="ctr">
                      <a:solidFill>
                        <a:srgbClr val="FFFFFF"/>
                      </a:solidFill>
                      <a:prstDash val="solid"/>
                      <a:round/>
                      <a:headEnd type="none" w="med" len="med"/>
                      <a:tailEnd type="none" w="med" len="med"/>
                    </a:lnR>
                    <a:lnT>
                      <a:noFill/>
                    </a:lnT>
                    <a:lnB>
                      <a:noFill/>
                    </a:lnB>
                    <a:solidFill>
                      <a:srgbClr val="EAEAEA"/>
                    </a:solidFill>
                  </a:tcPr>
                </a:tc>
                <a:tc>
                  <a:txBody>
                    <a:bodyPr/>
                    <a:lstStyle/>
                    <a:p>
                      <a:pPr algn="l"/>
                      <a:r>
                        <a:rPr lang="en-US" sz="1800" b="1" dirty="0">
                          <a:solidFill>
                            <a:srgbClr val="404040"/>
                          </a:solidFill>
                        </a:rPr>
                        <a:t>W</a:t>
                      </a:r>
                    </a:p>
                  </a:txBody>
                  <a:tcPr marL="9364" marR="9364" marT="9364" marB="9364" anchor="ctr">
                    <a:lnL w="9525" cap="flat" cmpd="sng" algn="ctr">
                      <a:solidFill>
                        <a:srgbClr val="FFFFFF"/>
                      </a:solidFill>
                      <a:prstDash val="solid"/>
                      <a:round/>
                      <a:headEnd type="none" w="med" len="med"/>
                      <a:tailEnd type="none" w="med" len="med"/>
                    </a:lnL>
                    <a:lnR>
                      <a:noFill/>
                    </a:lnR>
                    <a:lnT>
                      <a:noFill/>
                    </a:lnT>
                    <a:lnB>
                      <a:noFill/>
                    </a:lnB>
                    <a:solidFill>
                      <a:srgbClr val="EAEAEA"/>
                    </a:solidFill>
                  </a:tcPr>
                </a:tc>
                <a:tc>
                  <a:txBody>
                    <a:bodyPr/>
                    <a:lstStyle/>
                    <a:p>
                      <a:pPr algn="l"/>
                      <a:r>
                        <a:rPr lang="en-US" sz="1800" b="1" dirty="0">
                          <a:solidFill>
                            <a:srgbClr val="404040"/>
                          </a:solidFill>
                        </a:rPr>
                        <a:t>D</a:t>
                      </a:r>
                    </a:p>
                  </a:txBody>
                  <a:tcPr marL="9364" marR="9364" marT="9364" marB="9364" anchor="ctr">
                    <a:lnL>
                      <a:noFill/>
                    </a:lnL>
                    <a:lnR>
                      <a:noFill/>
                    </a:lnR>
                    <a:lnT>
                      <a:noFill/>
                    </a:lnT>
                    <a:lnB>
                      <a:noFill/>
                    </a:lnB>
                    <a:solidFill>
                      <a:srgbClr val="EAEAEA"/>
                    </a:solidFill>
                  </a:tcPr>
                </a:tc>
                <a:tc>
                  <a:txBody>
                    <a:bodyPr/>
                    <a:lstStyle/>
                    <a:p>
                      <a:pPr algn="l"/>
                      <a:r>
                        <a:rPr lang="en-US" sz="1800" b="1" dirty="0">
                          <a:solidFill>
                            <a:srgbClr val="404040"/>
                          </a:solidFill>
                        </a:rPr>
                        <a:t>L</a:t>
                      </a:r>
                    </a:p>
                  </a:txBody>
                  <a:tcPr marL="9364" marR="9364" marT="9364" marB="9364" anchor="ctr">
                    <a:lnL>
                      <a:noFill/>
                    </a:lnL>
                    <a:lnR w="9525" cap="flat" cmpd="sng" algn="ctr">
                      <a:solidFill>
                        <a:srgbClr val="FFFFFF"/>
                      </a:solidFill>
                      <a:prstDash val="solid"/>
                      <a:round/>
                      <a:headEnd type="none" w="med" len="med"/>
                      <a:tailEnd type="none" w="med" len="med"/>
                    </a:lnR>
                    <a:lnT>
                      <a:noFill/>
                    </a:lnT>
                    <a:lnB>
                      <a:noFill/>
                    </a:lnB>
                    <a:solidFill>
                      <a:srgbClr val="EAEAEA"/>
                    </a:solidFill>
                  </a:tcPr>
                </a:tc>
                <a:tc>
                  <a:txBody>
                    <a:bodyPr/>
                    <a:lstStyle/>
                    <a:p>
                      <a:pPr algn="l"/>
                      <a:r>
                        <a:rPr lang="en-US" sz="1800" b="1" dirty="0">
                          <a:solidFill>
                            <a:srgbClr val="404040"/>
                          </a:solidFill>
                        </a:rPr>
                        <a:t>W</a:t>
                      </a:r>
                    </a:p>
                  </a:txBody>
                  <a:tcPr marL="9364" marR="9364" marT="9364" marB="9364" anchor="ctr">
                    <a:lnL w="9525" cap="flat" cmpd="sng" algn="ctr">
                      <a:solidFill>
                        <a:srgbClr val="FFFFFF"/>
                      </a:solidFill>
                      <a:prstDash val="solid"/>
                      <a:round/>
                      <a:headEnd type="none" w="med" len="med"/>
                      <a:tailEnd type="none" w="med" len="med"/>
                    </a:lnL>
                    <a:lnR>
                      <a:noFill/>
                    </a:lnR>
                    <a:lnT>
                      <a:noFill/>
                    </a:lnT>
                    <a:lnB>
                      <a:noFill/>
                    </a:lnB>
                    <a:solidFill>
                      <a:srgbClr val="EAEAEA"/>
                    </a:solidFill>
                  </a:tcPr>
                </a:tc>
                <a:tc>
                  <a:txBody>
                    <a:bodyPr/>
                    <a:lstStyle/>
                    <a:p>
                      <a:pPr algn="l"/>
                      <a:r>
                        <a:rPr lang="en-US" sz="1800" b="1" dirty="0">
                          <a:solidFill>
                            <a:srgbClr val="404040"/>
                          </a:solidFill>
                        </a:rPr>
                        <a:t>D</a:t>
                      </a:r>
                    </a:p>
                  </a:txBody>
                  <a:tcPr marL="9364" marR="9364" marT="9364" marB="9364" anchor="ctr">
                    <a:lnL>
                      <a:noFill/>
                    </a:lnL>
                    <a:lnR>
                      <a:noFill/>
                    </a:lnR>
                    <a:lnT>
                      <a:noFill/>
                    </a:lnT>
                    <a:lnB>
                      <a:noFill/>
                    </a:lnB>
                    <a:solidFill>
                      <a:srgbClr val="EAEAEA"/>
                    </a:solidFill>
                  </a:tcPr>
                </a:tc>
                <a:tc>
                  <a:txBody>
                    <a:bodyPr/>
                    <a:lstStyle/>
                    <a:p>
                      <a:pPr algn="l"/>
                      <a:r>
                        <a:rPr lang="en-US" sz="1800" b="1" dirty="0">
                          <a:solidFill>
                            <a:srgbClr val="404040"/>
                          </a:solidFill>
                        </a:rPr>
                        <a:t>L</a:t>
                      </a:r>
                    </a:p>
                  </a:txBody>
                  <a:tcPr marL="9364" marR="9364" marT="9364" marB="9364" anchor="ctr">
                    <a:lnL>
                      <a:noFill/>
                    </a:lnL>
                    <a:lnR w="9525" cap="flat" cmpd="sng" algn="ctr">
                      <a:solidFill>
                        <a:srgbClr val="FFFFFF"/>
                      </a:solidFill>
                      <a:prstDash val="solid"/>
                      <a:round/>
                      <a:headEnd type="none" w="med" len="med"/>
                      <a:tailEnd type="none" w="med" len="med"/>
                    </a:lnR>
                    <a:lnT>
                      <a:noFill/>
                    </a:lnT>
                    <a:lnB>
                      <a:noFill/>
                    </a:lnB>
                    <a:solidFill>
                      <a:srgbClr val="EAEAEA"/>
                    </a:solidFill>
                  </a:tcPr>
                </a:tc>
                <a:tc>
                  <a:txBody>
                    <a:bodyPr/>
                    <a:lstStyle/>
                    <a:p>
                      <a:pPr algn="l"/>
                      <a:r>
                        <a:rPr lang="en-US" sz="1800" b="1" dirty="0">
                          <a:solidFill>
                            <a:srgbClr val="404040"/>
                          </a:solidFill>
                        </a:rPr>
                        <a:t>W</a:t>
                      </a:r>
                    </a:p>
                  </a:txBody>
                  <a:tcPr marL="9364" marR="9364" marT="9364" marB="9364" anchor="ctr">
                    <a:lnL w="9525" cap="flat" cmpd="sng" algn="ctr">
                      <a:solidFill>
                        <a:srgbClr val="FFFFFF"/>
                      </a:solidFill>
                      <a:prstDash val="solid"/>
                      <a:round/>
                      <a:headEnd type="none" w="med" len="med"/>
                      <a:tailEnd type="none" w="med" len="med"/>
                    </a:lnL>
                    <a:lnR>
                      <a:noFill/>
                    </a:lnR>
                    <a:lnT>
                      <a:noFill/>
                    </a:lnT>
                    <a:lnB>
                      <a:noFill/>
                    </a:lnB>
                    <a:solidFill>
                      <a:srgbClr val="EAEAEA"/>
                    </a:solidFill>
                  </a:tcPr>
                </a:tc>
                <a:tc>
                  <a:txBody>
                    <a:bodyPr/>
                    <a:lstStyle/>
                    <a:p>
                      <a:pPr algn="l"/>
                      <a:r>
                        <a:rPr lang="en-US" sz="1800" b="1" dirty="0">
                          <a:solidFill>
                            <a:srgbClr val="404040"/>
                          </a:solidFill>
                        </a:rPr>
                        <a:t>D</a:t>
                      </a:r>
                    </a:p>
                  </a:txBody>
                  <a:tcPr marL="9364" marR="9364" marT="9364" marB="9364" anchor="ctr">
                    <a:lnL>
                      <a:noFill/>
                    </a:lnL>
                    <a:lnR>
                      <a:noFill/>
                    </a:lnR>
                    <a:lnT>
                      <a:noFill/>
                    </a:lnT>
                    <a:lnB>
                      <a:noFill/>
                    </a:lnB>
                    <a:solidFill>
                      <a:srgbClr val="EAEAEA"/>
                    </a:solidFill>
                  </a:tcPr>
                </a:tc>
                <a:tc>
                  <a:txBody>
                    <a:bodyPr/>
                    <a:lstStyle/>
                    <a:p>
                      <a:pPr algn="l"/>
                      <a:r>
                        <a:rPr lang="en-US" sz="1800" b="1" dirty="0">
                          <a:solidFill>
                            <a:srgbClr val="404040"/>
                          </a:solidFill>
                        </a:rPr>
                        <a:t>L</a:t>
                      </a:r>
                    </a:p>
                  </a:txBody>
                  <a:tcPr marL="9364" marR="9364" marT="9364" marB="9364" anchor="ctr">
                    <a:lnL>
                      <a:noFill/>
                    </a:lnL>
                    <a:lnR>
                      <a:noFill/>
                    </a:lnR>
                    <a:lnT>
                      <a:noFill/>
                    </a:lnT>
                    <a:lnB>
                      <a:noFill/>
                    </a:lnB>
                    <a:solidFill>
                      <a:srgbClr val="EAEAEA"/>
                    </a:solidFill>
                  </a:tcPr>
                </a:tc>
                <a:tc>
                  <a:txBody>
                    <a:bodyPr/>
                    <a:lstStyle/>
                    <a:p>
                      <a:pPr algn="l"/>
                      <a:r>
                        <a:rPr lang="en-US" sz="1800" b="1" dirty="0">
                          <a:solidFill>
                            <a:srgbClr val="404040"/>
                          </a:solidFill>
                        </a:rPr>
                        <a:t>F</a:t>
                      </a:r>
                    </a:p>
                  </a:txBody>
                  <a:tcPr marL="9364" marR="9364" marT="9364" marB="9364" anchor="ctr">
                    <a:lnL>
                      <a:noFill/>
                    </a:lnL>
                    <a:lnR>
                      <a:noFill/>
                    </a:lnR>
                    <a:lnT>
                      <a:noFill/>
                    </a:lnT>
                    <a:lnB>
                      <a:noFill/>
                    </a:lnB>
                    <a:solidFill>
                      <a:srgbClr val="EAEAEA"/>
                    </a:solidFill>
                  </a:tcPr>
                </a:tc>
                <a:tc>
                  <a:txBody>
                    <a:bodyPr/>
                    <a:lstStyle/>
                    <a:p>
                      <a:pPr algn="l"/>
                      <a:r>
                        <a:rPr lang="en-US" sz="1800" b="1" dirty="0">
                          <a:solidFill>
                            <a:srgbClr val="404040"/>
                          </a:solidFill>
                        </a:rPr>
                        <a:t>A</a:t>
                      </a:r>
                    </a:p>
                  </a:txBody>
                  <a:tcPr marL="9364" marR="9364" marT="9364" marB="9364" anchor="ctr">
                    <a:lnL>
                      <a:noFill/>
                    </a:lnL>
                    <a:lnR>
                      <a:noFill/>
                    </a:lnR>
                    <a:lnT>
                      <a:noFill/>
                    </a:lnT>
                    <a:lnB>
                      <a:noFill/>
                    </a:lnB>
                    <a:solidFill>
                      <a:srgbClr val="EAEAEA"/>
                    </a:solidFill>
                  </a:tcPr>
                </a:tc>
                <a:tc>
                  <a:txBody>
                    <a:bodyPr/>
                    <a:lstStyle/>
                    <a:p>
                      <a:pPr algn="l"/>
                      <a:r>
                        <a:rPr lang="en-US" sz="1800" b="1" dirty="0">
                          <a:solidFill>
                            <a:srgbClr val="404040"/>
                          </a:solidFill>
                        </a:rPr>
                        <a:t>+/-</a:t>
                      </a:r>
                    </a:p>
                  </a:txBody>
                  <a:tcPr marL="9364" marR="9364" marT="9364" marB="9364" anchor="ctr">
                    <a:lnL>
                      <a:noFill/>
                    </a:lnL>
                    <a:lnR w="9525" cap="flat" cmpd="sng" algn="ctr">
                      <a:solidFill>
                        <a:srgbClr val="FFFFFF"/>
                      </a:solidFill>
                      <a:prstDash val="solid"/>
                      <a:round/>
                      <a:headEnd type="none" w="med" len="med"/>
                      <a:tailEnd type="none" w="med" len="med"/>
                    </a:lnR>
                    <a:lnT>
                      <a:noFill/>
                    </a:lnT>
                    <a:lnB>
                      <a:noFill/>
                    </a:lnB>
                    <a:solidFill>
                      <a:srgbClr val="EAEAEA"/>
                    </a:solidFill>
                  </a:tcPr>
                </a:tc>
                <a:tc>
                  <a:txBody>
                    <a:bodyPr/>
                    <a:lstStyle/>
                    <a:p>
                      <a:pPr algn="l"/>
                      <a:r>
                        <a:rPr lang="en-US" sz="1800" b="1" dirty="0">
                          <a:solidFill>
                            <a:srgbClr val="404040"/>
                          </a:solidFill>
                        </a:rPr>
                        <a:t>Pts</a:t>
                      </a:r>
                    </a:p>
                  </a:txBody>
                  <a:tcPr marL="9364" marR="9364" marT="9364" marB="9364" anchor="ctr">
                    <a:lnL w="9525" cap="flat" cmpd="sng" algn="ctr">
                      <a:solidFill>
                        <a:srgbClr val="FFFFFF"/>
                      </a:solidFill>
                      <a:prstDash val="solid"/>
                      <a:round/>
                      <a:headEnd type="none" w="med" len="med"/>
                      <a:tailEnd type="none" w="med" len="med"/>
                    </a:lnL>
                    <a:lnR>
                      <a:noFill/>
                    </a:lnR>
                    <a:lnT>
                      <a:noFill/>
                    </a:lnT>
                    <a:lnB>
                      <a:noFill/>
                    </a:lnB>
                    <a:solidFill>
                      <a:srgbClr val="EAEAEA"/>
                    </a:solidFill>
                  </a:tcPr>
                </a:tc>
              </a:tr>
              <a:tr h="397023">
                <a:tc>
                  <a:txBody>
                    <a:bodyPr/>
                    <a:lstStyle/>
                    <a:p>
                      <a:pPr algn="ctr"/>
                      <a:r>
                        <a:rPr lang="en-US" sz="1800" dirty="0"/>
                        <a:t>1</a:t>
                      </a:r>
                    </a:p>
                  </a:txBody>
                  <a:tcPr marL="56184" marR="56184" marT="9364" marB="9364" anchor="ctr">
                    <a:lnL>
                      <a:noFill/>
                    </a:lnL>
                    <a:lnR>
                      <a:noFill/>
                    </a:lnR>
                    <a:lnT>
                      <a:noFill/>
                    </a:lnT>
                    <a:lnB w="9525" cap="flat" cmpd="sng" algn="ctr">
                      <a:solidFill>
                        <a:srgbClr val="EAEAEA"/>
                      </a:solidFill>
                      <a:prstDash val="solid"/>
                      <a:round/>
                      <a:headEnd type="none" w="med" len="med"/>
                      <a:tailEnd type="none" w="med" len="med"/>
                    </a:lnB>
                    <a:solidFill>
                      <a:srgbClr val="FFFFFF"/>
                    </a:solidFill>
                  </a:tcPr>
                </a:tc>
                <a:tc>
                  <a:txBody>
                    <a:bodyPr/>
                    <a:lstStyle/>
                    <a:p>
                      <a:pPr algn="l"/>
                      <a:r>
                        <a:rPr lang="en-US" sz="1800" u="none" strike="noStrike" dirty="0">
                          <a:solidFill>
                            <a:srgbClr val="404040"/>
                          </a:solidFill>
                        </a:rPr>
                        <a:t> Belgium</a:t>
                      </a:r>
                      <a:endParaRPr lang="en-US" sz="1800" dirty="0"/>
                    </a:p>
                  </a:txBody>
                  <a:tcPr marL="28092" marR="28092" marT="18728" marB="18728" anchor="ctr">
                    <a:lnL>
                      <a:noFill/>
                    </a:lnL>
                    <a:lnR>
                      <a:noFill/>
                    </a:lnR>
                    <a:lnT>
                      <a:noFill/>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10</a:t>
                      </a:r>
                    </a:p>
                  </a:txBody>
                  <a:tcPr marL="28092" marR="28092" marT="18728" marB="18728" anchor="ctr">
                    <a:lnL>
                      <a:noFill/>
                    </a:lnL>
                    <a:lnR w="9525" cap="flat" cmpd="sng" algn="ctr">
                      <a:solidFill>
                        <a:srgbClr val="EAEAEA"/>
                      </a:solidFill>
                      <a:prstDash val="solid"/>
                      <a:round/>
                      <a:headEnd type="none" w="med" len="med"/>
                      <a:tailEnd type="none" w="med" len="med"/>
                    </a:lnR>
                    <a:lnT>
                      <a:noFill/>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4</a:t>
                      </a:r>
                    </a:p>
                  </a:txBody>
                  <a:tcPr marL="28092" marR="28092" marT="18728" marB="18728" anchor="ctr">
                    <a:lnL w="9525" cap="flat" cmpd="sng" algn="ctr">
                      <a:solidFill>
                        <a:srgbClr val="EAEAEA"/>
                      </a:solidFill>
                      <a:prstDash val="solid"/>
                      <a:round/>
                      <a:headEnd type="none" w="med" len="med"/>
                      <a:tailEnd type="none" w="med" len="med"/>
                    </a:lnL>
                    <a:lnR>
                      <a:noFill/>
                    </a:lnR>
                    <a:lnT>
                      <a:noFill/>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a:t>
                      </a:r>
                    </a:p>
                  </a:txBody>
                  <a:tcPr marL="28092" marR="28092" marT="18728" marB="18728" anchor="ctr">
                    <a:lnL>
                      <a:noFill/>
                    </a:lnL>
                    <a:lnR>
                      <a:noFill/>
                    </a:lnR>
                    <a:lnT>
                      <a:noFill/>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0</a:t>
                      </a:r>
                    </a:p>
                  </a:txBody>
                  <a:tcPr marL="28092" marR="28092" marT="18728" marB="18728" anchor="ctr">
                    <a:lnL>
                      <a:noFill/>
                    </a:lnL>
                    <a:lnR w="9525" cap="flat" cmpd="sng" algn="ctr">
                      <a:solidFill>
                        <a:srgbClr val="EAEAEA"/>
                      </a:solidFill>
                      <a:prstDash val="solid"/>
                      <a:round/>
                      <a:headEnd type="none" w="med" len="med"/>
                      <a:tailEnd type="none" w="med" len="med"/>
                    </a:lnR>
                    <a:lnT>
                      <a:noFill/>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3</a:t>
                      </a:r>
                    </a:p>
                  </a:txBody>
                  <a:tcPr marL="28092" marR="28092" marT="18728" marB="18728" anchor="ctr">
                    <a:lnL w="9525" cap="flat" cmpd="sng" algn="ctr">
                      <a:solidFill>
                        <a:srgbClr val="EAEAEA"/>
                      </a:solidFill>
                      <a:prstDash val="solid"/>
                      <a:round/>
                      <a:headEnd type="none" w="med" len="med"/>
                      <a:tailEnd type="none" w="med" len="med"/>
                    </a:lnL>
                    <a:lnR>
                      <a:noFill/>
                    </a:lnR>
                    <a:lnT>
                      <a:noFill/>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a:t>
                      </a:r>
                    </a:p>
                  </a:txBody>
                  <a:tcPr marL="28092" marR="28092" marT="18728" marB="18728" anchor="ctr">
                    <a:lnL>
                      <a:noFill/>
                    </a:lnL>
                    <a:lnR>
                      <a:noFill/>
                    </a:lnR>
                    <a:lnT>
                      <a:noFill/>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a:t>
                      </a:r>
                    </a:p>
                  </a:txBody>
                  <a:tcPr marL="28092" marR="28092" marT="18728" marB="18728" anchor="ctr">
                    <a:lnL>
                      <a:noFill/>
                    </a:lnL>
                    <a:lnR w="9525" cap="flat" cmpd="sng" algn="ctr">
                      <a:solidFill>
                        <a:srgbClr val="EAEAEA"/>
                      </a:solidFill>
                      <a:prstDash val="solid"/>
                      <a:round/>
                      <a:headEnd type="none" w="med" len="med"/>
                      <a:tailEnd type="none" w="med" len="med"/>
                    </a:lnR>
                    <a:lnT>
                      <a:noFill/>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7</a:t>
                      </a:r>
                    </a:p>
                  </a:txBody>
                  <a:tcPr marL="28092" marR="28092" marT="18728" marB="18728" anchor="ctr">
                    <a:lnL w="9525" cap="flat" cmpd="sng" algn="ctr">
                      <a:solidFill>
                        <a:srgbClr val="EAEAEA"/>
                      </a:solidFill>
                      <a:prstDash val="solid"/>
                      <a:round/>
                      <a:headEnd type="none" w="med" len="med"/>
                      <a:tailEnd type="none" w="med" len="med"/>
                    </a:lnL>
                    <a:lnR>
                      <a:noFill/>
                    </a:lnR>
                    <a:lnT>
                      <a:noFill/>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2</a:t>
                      </a:r>
                    </a:p>
                  </a:txBody>
                  <a:tcPr marL="28092" marR="28092" marT="18728" marB="18728" anchor="ctr">
                    <a:lnL>
                      <a:noFill/>
                    </a:lnL>
                    <a:lnR>
                      <a:noFill/>
                    </a:lnR>
                    <a:lnT>
                      <a:noFill/>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a:t>
                      </a:r>
                    </a:p>
                  </a:txBody>
                  <a:tcPr marL="28092" marR="28092" marT="18728" marB="18728" anchor="ctr">
                    <a:lnL>
                      <a:noFill/>
                    </a:lnL>
                    <a:lnR>
                      <a:noFill/>
                    </a:lnR>
                    <a:lnT>
                      <a:noFill/>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24</a:t>
                      </a:r>
                    </a:p>
                  </a:txBody>
                  <a:tcPr marL="28092" marR="28092" marT="18728" marB="18728" anchor="ctr">
                    <a:lnL>
                      <a:noFill/>
                    </a:lnL>
                    <a:lnR>
                      <a:noFill/>
                    </a:lnR>
                    <a:lnT>
                      <a:noFill/>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5</a:t>
                      </a:r>
                    </a:p>
                  </a:txBody>
                  <a:tcPr marL="28092" marR="28092" marT="18728" marB="18728" anchor="ctr">
                    <a:lnL>
                      <a:noFill/>
                    </a:lnL>
                    <a:lnR>
                      <a:noFill/>
                    </a:lnR>
                    <a:lnT>
                      <a:noFill/>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19</a:t>
                      </a:r>
                    </a:p>
                  </a:txBody>
                  <a:tcPr marL="28092" marR="28092" marT="18728" marB="18728" anchor="ctr">
                    <a:lnL>
                      <a:noFill/>
                    </a:lnL>
                    <a:lnR w="9525" cap="flat" cmpd="sng" algn="ctr">
                      <a:solidFill>
                        <a:srgbClr val="EAEAEA"/>
                      </a:solidFill>
                      <a:prstDash val="solid"/>
                      <a:round/>
                      <a:headEnd type="none" w="med" len="med"/>
                      <a:tailEnd type="none" w="med" len="med"/>
                    </a:lnR>
                    <a:lnT>
                      <a:noFill/>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23</a:t>
                      </a:r>
                    </a:p>
                  </a:txBody>
                  <a:tcPr marL="28092" marR="28092" marT="18728" marB="18728" anchor="ctr">
                    <a:lnL w="9525" cap="flat" cmpd="sng" algn="ctr">
                      <a:solidFill>
                        <a:srgbClr val="EAEAEA"/>
                      </a:solidFill>
                      <a:prstDash val="solid"/>
                      <a:round/>
                      <a:headEnd type="none" w="med" len="med"/>
                      <a:tailEnd type="none" w="med" len="med"/>
                    </a:lnL>
                    <a:lnR>
                      <a:noFill/>
                    </a:lnR>
                    <a:lnT>
                      <a:noFill/>
                    </a:lnT>
                    <a:lnB w="9525" cap="flat" cmpd="sng" algn="ctr">
                      <a:solidFill>
                        <a:srgbClr val="EAEAEA"/>
                      </a:solidFill>
                      <a:prstDash val="solid"/>
                      <a:round/>
                      <a:headEnd type="none" w="med" len="med"/>
                      <a:tailEnd type="none" w="med" len="med"/>
                    </a:lnB>
                    <a:solidFill>
                      <a:srgbClr val="FFFFFF"/>
                    </a:solidFill>
                  </a:tcPr>
                </a:tc>
              </a:tr>
              <a:tr h="397023">
                <a:tc>
                  <a:txBody>
                    <a:bodyPr/>
                    <a:lstStyle/>
                    <a:p>
                      <a:pPr algn="ctr"/>
                      <a:r>
                        <a:rPr lang="en-US" sz="1800" dirty="0"/>
                        <a:t>2</a:t>
                      </a:r>
                    </a:p>
                  </a:txBody>
                  <a:tcPr marL="56184" marR="56184" marT="9364" marB="9364"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l"/>
                      <a:r>
                        <a:rPr lang="en-US" sz="1800" u="none" strike="noStrike" dirty="0">
                          <a:solidFill>
                            <a:srgbClr val="404040"/>
                          </a:solidFill>
                        </a:rPr>
                        <a:t> Wales</a:t>
                      </a:r>
                      <a:endParaRPr lang="en-US" sz="1800" dirty="0"/>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10</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3</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2</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0</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3</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6</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3</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11</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4</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7</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21</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r>
              <a:tr h="746348">
                <a:tc>
                  <a:txBody>
                    <a:bodyPr/>
                    <a:lstStyle/>
                    <a:p>
                      <a:pPr algn="ctr"/>
                      <a:r>
                        <a:rPr lang="en-US" sz="1800" dirty="0"/>
                        <a:t>3</a:t>
                      </a:r>
                    </a:p>
                  </a:txBody>
                  <a:tcPr marL="56184" marR="56184" marT="9364" marB="9364"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l"/>
                      <a:r>
                        <a:rPr lang="en-US" sz="1800" u="none" strike="noStrike" dirty="0">
                          <a:solidFill>
                            <a:srgbClr val="404040"/>
                          </a:solidFill>
                        </a:rPr>
                        <a:t> Bosnia and Herzegovina</a:t>
                      </a:r>
                      <a:endParaRPr lang="en-US" sz="1800" dirty="0"/>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10</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3</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2</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2</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5</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2</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3</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17</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12</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5</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17</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r>
              <a:tr h="397023">
                <a:tc>
                  <a:txBody>
                    <a:bodyPr/>
                    <a:lstStyle/>
                    <a:p>
                      <a:pPr algn="ctr"/>
                      <a:r>
                        <a:rPr lang="en-US" sz="1800" dirty="0"/>
                        <a:t>4</a:t>
                      </a:r>
                    </a:p>
                  </a:txBody>
                  <a:tcPr marL="56184" marR="56184" marT="9364" marB="9364"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l"/>
                      <a:r>
                        <a:rPr lang="en-US" sz="1800" u="none" strike="noStrike" dirty="0">
                          <a:solidFill>
                            <a:srgbClr val="404040"/>
                          </a:solidFill>
                        </a:rPr>
                        <a:t> Israel</a:t>
                      </a:r>
                      <a:endParaRPr lang="en-US" sz="1800" dirty="0"/>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10</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2</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0</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3</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2</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2</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4</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5</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16</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14</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2</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13</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r>
              <a:tr h="397023">
                <a:tc>
                  <a:txBody>
                    <a:bodyPr/>
                    <a:lstStyle/>
                    <a:p>
                      <a:pPr algn="ctr"/>
                      <a:r>
                        <a:rPr lang="en-US" sz="1800" dirty="0"/>
                        <a:t>5</a:t>
                      </a:r>
                    </a:p>
                  </a:txBody>
                  <a:tcPr marL="56184" marR="56184" marT="9364" marB="9364"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l"/>
                      <a:r>
                        <a:rPr lang="en-US" sz="1800" u="none" strike="noStrike" dirty="0">
                          <a:solidFill>
                            <a:srgbClr val="404040"/>
                          </a:solidFill>
                        </a:rPr>
                        <a:t> Cyprus</a:t>
                      </a:r>
                      <a:endParaRPr lang="en-US" sz="1800" dirty="0"/>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10</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0</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4</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3</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0</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2</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4</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0</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6</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16</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17</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12</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r>
              <a:tr h="746348">
                <a:tc>
                  <a:txBody>
                    <a:bodyPr/>
                    <a:lstStyle/>
                    <a:p>
                      <a:pPr algn="ctr"/>
                      <a:r>
                        <a:rPr lang="en-US" sz="1800" dirty="0"/>
                        <a:t>6</a:t>
                      </a:r>
                    </a:p>
                  </a:txBody>
                  <a:tcPr marL="56184" marR="56184" marT="9364" marB="9364"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l"/>
                      <a:r>
                        <a:rPr lang="en-US" sz="1800" u="none" strike="noStrike" dirty="0">
                          <a:solidFill>
                            <a:srgbClr val="404040"/>
                          </a:solidFill>
                        </a:rPr>
                        <a:t> Andorra</a:t>
                      </a:r>
                      <a:endParaRPr lang="en-US" sz="1800" dirty="0"/>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10</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0</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0</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5</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0</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0</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5</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0</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0</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10</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4</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36</a:t>
                      </a:r>
                    </a:p>
                  </a:txBody>
                  <a:tcPr marL="28092" marR="28092" marT="18728" marB="18728" anchor="ctr">
                    <a:lnL>
                      <a:noFill/>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-32</a:t>
                      </a:r>
                    </a:p>
                  </a:txBody>
                  <a:tcPr marL="28092" marR="28092" marT="18728" marB="18728" anchor="ctr">
                    <a:lnL>
                      <a:noFill/>
                    </a:lnL>
                    <a:lnR w="9525" cap="flat" cmpd="sng" algn="ctr">
                      <a:solidFill>
                        <a:srgbClr val="EAEAEA"/>
                      </a:solidFill>
                      <a:prstDash val="solid"/>
                      <a:round/>
                      <a:headEnd type="none" w="med" len="med"/>
                      <a:tailEnd type="none" w="med" len="med"/>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ctr"/>
                      <a:r>
                        <a:rPr lang="en-US" sz="1800" dirty="0"/>
                        <a:t>0</a:t>
                      </a:r>
                    </a:p>
                  </a:txBody>
                  <a:tcPr marL="28092" marR="28092" marT="18728" marB="18728" anchor="ctr">
                    <a:lnL w="9525" cap="flat" cmpd="sng" algn="ctr">
                      <a:solidFill>
                        <a:srgbClr val="EAEAEA"/>
                      </a:solidFill>
                      <a:prstDash val="solid"/>
                      <a:round/>
                      <a:headEnd type="none" w="med" len="med"/>
                      <a:tailEnd type="none" w="med" len="med"/>
                    </a:lnL>
                    <a:lnR>
                      <a:noFill/>
                    </a:lnR>
                    <a:lnT w="9525"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r>
            </a:tbl>
          </a:graphicData>
        </a:graphic>
      </p:graphicFrame>
      <p:pic>
        <p:nvPicPr>
          <p:cNvPr id="24577" name="Picture 1" descr="Belgium"/>
          <p:cNvPicPr>
            <a:picLocks noChangeAspect="1" noChangeArrowheads="1"/>
          </p:cNvPicPr>
          <p:nvPr/>
        </p:nvPicPr>
        <p:blipFill>
          <a:blip r:embed="rId2" cstate="print"/>
          <a:srcRect/>
          <a:stretch>
            <a:fillRect/>
          </a:stretch>
        </p:blipFill>
        <p:spPr bwMode="auto">
          <a:xfrm>
            <a:off x="1115616" y="3501008"/>
            <a:ext cx="171450" cy="171450"/>
          </a:xfrm>
          <a:prstGeom prst="rect">
            <a:avLst/>
          </a:prstGeom>
          <a:noFill/>
        </p:spPr>
      </p:pic>
      <p:pic>
        <p:nvPicPr>
          <p:cNvPr id="24578" name="Picture 2" descr="Wales"/>
          <p:cNvPicPr>
            <a:picLocks noChangeAspect="1" noChangeArrowheads="1"/>
          </p:cNvPicPr>
          <p:nvPr/>
        </p:nvPicPr>
        <p:blipFill>
          <a:blip r:embed="rId3" cstate="print"/>
          <a:srcRect/>
          <a:stretch>
            <a:fillRect/>
          </a:stretch>
        </p:blipFill>
        <p:spPr bwMode="auto">
          <a:xfrm>
            <a:off x="1115616" y="3789040"/>
            <a:ext cx="216024" cy="216024"/>
          </a:xfrm>
          <a:prstGeom prst="rect">
            <a:avLst/>
          </a:prstGeom>
          <a:noFill/>
        </p:spPr>
      </p:pic>
      <p:pic>
        <p:nvPicPr>
          <p:cNvPr id="24579" name="Picture 3" descr="Bosnia and Herzegovina"/>
          <p:cNvPicPr>
            <a:picLocks noChangeAspect="1" noChangeArrowheads="1"/>
          </p:cNvPicPr>
          <p:nvPr/>
        </p:nvPicPr>
        <p:blipFill>
          <a:blip r:embed="rId4" cstate="print"/>
          <a:srcRect/>
          <a:stretch>
            <a:fillRect/>
          </a:stretch>
        </p:blipFill>
        <p:spPr bwMode="auto">
          <a:xfrm>
            <a:off x="1187624" y="4509120"/>
            <a:ext cx="171450" cy="171450"/>
          </a:xfrm>
          <a:prstGeom prst="rect">
            <a:avLst/>
          </a:prstGeom>
          <a:noFill/>
        </p:spPr>
      </p:pic>
      <p:pic>
        <p:nvPicPr>
          <p:cNvPr id="24580" name="Picture 4" descr="Israel"/>
          <p:cNvPicPr>
            <a:picLocks noChangeAspect="1" noChangeArrowheads="1"/>
          </p:cNvPicPr>
          <p:nvPr/>
        </p:nvPicPr>
        <p:blipFill>
          <a:blip r:embed="rId5" cstate="print"/>
          <a:srcRect/>
          <a:stretch>
            <a:fillRect/>
          </a:stretch>
        </p:blipFill>
        <p:spPr bwMode="auto">
          <a:xfrm>
            <a:off x="1187624" y="5085184"/>
            <a:ext cx="171450" cy="171450"/>
          </a:xfrm>
          <a:prstGeom prst="rect">
            <a:avLst/>
          </a:prstGeom>
          <a:noFill/>
        </p:spPr>
      </p:pic>
      <p:pic>
        <p:nvPicPr>
          <p:cNvPr id="24581" name="Picture 5" descr="Cyprus"/>
          <p:cNvPicPr>
            <a:picLocks noChangeAspect="1" noChangeArrowheads="1"/>
          </p:cNvPicPr>
          <p:nvPr/>
        </p:nvPicPr>
        <p:blipFill>
          <a:blip r:embed="rId6" cstate="print"/>
          <a:srcRect/>
          <a:stretch>
            <a:fillRect/>
          </a:stretch>
        </p:blipFill>
        <p:spPr bwMode="auto">
          <a:xfrm>
            <a:off x="1187624" y="5445224"/>
            <a:ext cx="171450" cy="171450"/>
          </a:xfrm>
          <a:prstGeom prst="rect">
            <a:avLst/>
          </a:prstGeom>
          <a:noFill/>
        </p:spPr>
      </p:pic>
      <p:pic>
        <p:nvPicPr>
          <p:cNvPr id="24582" name="Picture 6" descr="Andorra"/>
          <p:cNvPicPr>
            <a:picLocks noChangeAspect="1" noChangeArrowheads="1"/>
          </p:cNvPicPr>
          <p:nvPr/>
        </p:nvPicPr>
        <p:blipFill>
          <a:blip r:embed="rId7" cstate="print"/>
          <a:srcRect/>
          <a:stretch>
            <a:fillRect/>
          </a:stretch>
        </p:blipFill>
        <p:spPr bwMode="auto">
          <a:xfrm>
            <a:off x="1259632" y="5949280"/>
            <a:ext cx="171450" cy="171450"/>
          </a:xfrm>
          <a:prstGeom prst="rect">
            <a:avLst/>
          </a:prstGeom>
          <a:noFill/>
        </p:spPr>
      </p:pic>
      <p:sp>
        <p:nvSpPr>
          <p:cNvPr id="9" name="TextBox 8"/>
          <p:cNvSpPr txBox="1"/>
          <p:nvPr/>
        </p:nvSpPr>
        <p:spPr>
          <a:xfrm>
            <a:off x="1619672" y="476672"/>
            <a:ext cx="6552728" cy="646331"/>
          </a:xfrm>
          <a:prstGeom prst="rect">
            <a:avLst/>
          </a:prstGeom>
          <a:noFill/>
        </p:spPr>
        <p:txBody>
          <a:bodyPr wrap="square" rtlCol="0">
            <a:spAutoFit/>
          </a:bodyPr>
          <a:lstStyle/>
          <a:p>
            <a:pPr algn="ctr"/>
            <a:r>
              <a:rPr lang="en-IE" sz="3600" dirty="0" smtClean="0"/>
              <a:t>Qualifying group</a:t>
            </a:r>
            <a:endParaRPr lang="en-US" sz="3600" dirty="0"/>
          </a:p>
        </p:txBody>
      </p:sp>
    </p:spTree>
  </p:cSld>
  <p:clrMapOvr>
    <a:masterClrMapping/>
  </p:clrMapOvr>
  <p:transition>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82341"/>
            <a:ext cx="4572000" cy="3693319"/>
          </a:xfrm>
          <a:prstGeom prst="rect">
            <a:avLst/>
          </a:prstGeom>
        </p:spPr>
        <p:txBody>
          <a:bodyPr>
            <a:spAutoFit/>
          </a:bodyPr>
          <a:lstStyle/>
          <a:p>
            <a:r>
              <a:rPr lang="en-US" dirty="0"/>
              <a:t>Belgium ended a 12-year absence from major tournaments with an impressive qualification for the 2014 FIFA World Cup, their surge up the FIFA rankings earning them seeded status for the finals draw, where they reached the last eight. The good times continued for Marc </a:t>
            </a:r>
            <a:r>
              <a:rPr lang="en-US" dirty="0" smtClean="0"/>
              <a:t>Wilmot's' </a:t>
            </a:r>
            <a:r>
              <a:rPr lang="en-US" dirty="0"/>
              <a:t>star-studded side as they topped their UEFA EURO 2016 qualifying section. In France they will hope to match, or perhaps even better, the achievements of previous Red Devils selections. Highlights include a runners-up spot at EURO '80 and fourth place at the 1986 World Cup.</a:t>
            </a:r>
          </a:p>
        </p:txBody>
      </p:sp>
      <p:sp>
        <p:nvSpPr>
          <p:cNvPr id="3" name="TextBox 2"/>
          <p:cNvSpPr txBox="1"/>
          <p:nvPr/>
        </p:nvSpPr>
        <p:spPr>
          <a:xfrm>
            <a:off x="1187624" y="548680"/>
            <a:ext cx="6192688" cy="646331"/>
          </a:xfrm>
          <a:prstGeom prst="rect">
            <a:avLst/>
          </a:prstGeom>
          <a:noFill/>
        </p:spPr>
        <p:txBody>
          <a:bodyPr wrap="square" rtlCol="0">
            <a:spAutoFit/>
          </a:bodyPr>
          <a:lstStyle/>
          <a:p>
            <a:pPr algn="ctr"/>
            <a:r>
              <a:rPr lang="en-IE" sz="3600" dirty="0" smtClean="0"/>
              <a:t>Soccer facts</a:t>
            </a:r>
            <a:endParaRPr lang="en-US" sz="3600" dirty="0"/>
          </a:p>
        </p:txBody>
      </p:sp>
    </p:spTree>
  </p:cSld>
  <p:clrMapOvr>
    <a:masterClrMapping/>
  </p:clrMapOvr>
  <p:transition>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620688"/>
            <a:ext cx="7056784" cy="830997"/>
          </a:xfrm>
          <a:prstGeom prst="rect">
            <a:avLst/>
          </a:prstGeom>
          <a:noFill/>
        </p:spPr>
        <p:txBody>
          <a:bodyPr wrap="square" rtlCol="0">
            <a:spAutoFit/>
          </a:bodyPr>
          <a:lstStyle/>
          <a:p>
            <a:pPr algn="ctr"/>
            <a:r>
              <a:rPr lang="en-IE" sz="4800" dirty="0" smtClean="0"/>
              <a:t>BY MUHAMMED</a:t>
            </a:r>
            <a:endParaRPr lang="en-US" sz="4800" dirty="0"/>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88640"/>
            <a:ext cx="6264696" cy="646331"/>
          </a:xfrm>
          <a:prstGeom prst="rect">
            <a:avLst/>
          </a:prstGeom>
          <a:noFill/>
        </p:spPr>
        <p:txBody>
          <a:bodyPr wrap="square" rtlCol="0">
            <a:spAutoFit/>
          </a:bodyPr>
          <a:lstStyle/>
          <a:p>
            <a:pPr algn="ctr"/>
            <a:r>
              <a:rPr lang="en-IE" sz="3600" dirty="0" smtClean="0"/>
              <a:t>GOALKEEPERS</a:t>
            </a:r>
            <a:endParaRPr lang="en-US" sz="3600" dirty="0"/>
          </a:p>
        </p:txBody>
      </p:sp>
      <p:graphicFrame>
        <p:nvGraphicFramePr>
          <p:cNvPr id="3" name="Table 2"/>
          <p:cNvGraphicFramePr>
            <a:graphicFrameLocks noGrp="1"/>
          </p:cNvGraphicFramePr>
          <p:nvPr/>
        </p:nvGraphicFramePr>
        <p:xfrm>
          <a:off x="1619672" y="1412776"/>
          <a:ext cx="6010275" cy="2983230"/>
        </p:xfrm>
        <a:graphic>
          <a:graphicData uri="http://schemas.openxmlformats.org/drawingml/2006/table">
            <a:tbl>
              <a:tblPr/>
              <a:tblGrid>
                <a:gridCol w="1202055"/>
                <a:gridCol w="1227019"/>
                <a:gridCol w="1177091"/>
                <a:gridCol w="1202055"/>
                <a:gridCol w="1202055"/>
              </a:tblGrid>
              <a:tr h="0">
                <a:tc>
                  <a:txBody>
                    <a:bodyPr/>
                    <a:lstStyle/>
                    <a:p>
                      <a:pPr algn="l" fontAlgn="ctr"/>
                      <a:r>
                        <a:rPr lang="en-US" b="0" i="0" dirty="0">
                          <a:solidFill>
                            <a:srgbClr val="3A3A3A"/>
                          </a:solidFill>
                          <a:latin typeface="SkyNewsReg"/>
                        </a:rPr>
                        <a:t>Goalkeeper</a:t>
                      </a:r>
                    </a:p>
                  </a:txBody>
                  <a:tcPr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PLD</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G</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YC</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RC</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r>
              <a:tr h="0">
                <a:tc>
                  <a:txBody>
                    <a:bodyPr/>
                    <a:lstStyle/>
                    <a:p>
                      <a:pPr algn="l" fontAlgn="ctr"/>
                      <a:r>
                        <a:rPr lang="en-US" b="0" i="0" u="none" strike="noStrike" dirty="0">
                          <a:solidFill>
                            <a:srgbClr val="3A3A3A"/>
                          </a:solidFill>
                          <a:latin typeface="SkyNewsReg"/>
                          <a:hlinkClick r:id="rId2"/>
                        </a:rPr>
                        <a:t>Thibaut Courtois</a:t>
                      </a:r>
                    </a:p>
                  </a:txBody>
                  <a:tcPr marT="95250"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1 (0)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r>
              <a:tr h="0">
                <a:tc>
                  <a:txBody>
                    <a:bodyPr/>
                    <a:lstStyle/>
                    <a:p>
                      <a:pPr algn="l" fontAlgn="ctr"/>
                      <a:r>
                        <a:rPr lang="en-US" b="0" i="0" u="sng" dirty="0">
                          <a:solidFill>
                            <a:srgbClr val="3A3A3A"/>
                          </a:solidFill>
                          <a:latin typeface="SkyNewsReg"/>
                          <a:hlinkClick r:id="rId3"/>
                        </a:rPr>
                        <a:t>Simon Mignolet</a:t>
                      </a:r>
                    </a:p>
                  </a:txBody>
                  <a:tcPr marT="95250" anchor="ctr">
                    <a:lnL>
                      <a:noFill/>
                    </a:lnL>
                    <a:lnR>
                      <a:noFill/>
                    </a:lnR>
                    <a:lnT>
                      <a:noFill/>
                    </a:lnT>
                    <a:lnB>
                      <a:noFill/>
                    </a:lnB>
                    <a:solidFill>
                      <a:srgbClr val="FFFFFF"/>
                    </a:solidFill>
                  </a:tcPr>
                </a:tc>
                <a:tc>
                  <a:txBody>
                    <a:bodyPr/>
                    <a:lstStyle/>
                    <a:p>
                      <a:pPr algn="ctr" fontAlgn="ctr"/>
                      <a:r>
                        <a:rPr lang="en-US" b="0" dirty="0">
                          <a:solidFill>
                            <a:srgbClr val="777777"/>
                          </a:solidFill>
                        </a:rPr>
                        <a:t>-</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a:t>
                      </a:r>
                    </a:p>
                  </a:txBody>
                  <a:tcPr marL="76200" marR="76200" marT="161925" anchor="ctr">
                    <a:lnL>
                      <a:noFill/>
                    </a:lnL>
                    <a:lnR>
                      <a:noFill/>
                    </a:lnR>
                    <a:lnT>
                      <a:noFill/>
                    </a:lnT>
                    <a:lnB>
                      <a:noFill/>
                    </a:lnB>
                    <a:solidFill>
                      <a:srgbClr val="FFFFFF"/>
                    </a:solidFill>
                  </a:tcPr>
                </a:tc>
              </a:tr>
              <a:tr h="0">
                <a:tc>
                  <a:txBody>
                    <a:bodyPr/>
                    <a:lstStyle/>
                    <a:p>
                      <a:pPr algn="l" fontAlgn="ctr"/>
                      <a:r>
                        <a:rPr lang="en-US" b="0" i="0" u="none" strike="noStrike" dirty="0">
                          <a:solidFill>
                            <a:srgbClr val="3A3A3A"/>
                          </a:solidFill>
                          <a:latin typeface="SkyNewsReg"/>
                          <a:hlinkClick r:id="rId4"/>
                        </a:rPr>
                        <a:t>Jean-Francois Gillet</a:t>
                      </a:r>
                    </a:p>
                  </a:txBody>
                  <a:tcPr marT="95250" anchor="ctr">
                    <a:lnL>
                      <a:noFill/>
                    </a:lnL>
                    <a:lnR>
                      <a:noFill/>
                    </a:lnR>
                    <a:lnT>
                      <a:noFill/>
                    </a:lnT>
                    <a:lnB>
                      <a:noFill/>
                    </a:lnB>
                    <a:solidFill>
                      <a:srgbClr val="FFFFFF"/>
                    </a:solidFill>
                  </a:tcPr>
                </a:tc>
                <a:tc>
                  <a:txBody>
                    <a:bodyPr/>
                    <a:lstStyle/>
                    <a:p>
                      <a:pPr algn="ctr" fontAlgn="ctr"/>
                      <a:r>
                        <a:rPr lang="en-US" b="0" dirty="0">
                          <a:solidFill>
                            <a:srgbClr val="777777"/>
                          </a:solidFill>
                        </a:rPr>
                        <a:t>-</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a:t>
                      </a:r>
                    </a:p>
                  </a:txBody>
                  <a:tcPr marL="76200" marR="76200" marT="161925" anchor="ctr">
                    <a:lnL>
                      <a:noFill/>
                    </a:lnL>
                    <a:lnR>
                      <a:noFill/>
                    </a:lnR>
                    <a:lnT>
                      <a:noFill/>
                    </a:lnT>
                    <a:lnB>
                      <a:noFill/>
                    </a:lnB>
                    <a:solidFill>
                      <a:srgbClr val="FFFFFF"/>
                    </a:solidFill>
                  </a:tcPr>
                </a:tc>
              </a:tr>
            </a:tbl>
          </a:graphicData>
        </a:graphic>
      </p:graphicFrame>
      <p:pic>
        <p:nvPicPr>
          <p:cNvPr id="19457" name="Picture 1" descr="http://e2.365dm.com/14/06/1-1/50/thibaut-courtois-belgium_3159480.jpg?20140617152620"/>
          <p:cNvPicPr>
            <a:picLocks noChangeAspect="1" noChangeArrowheads="1"/>
          </p:cNvPicPr>
          <p:nvPr/>
        </p:nvPicPr>
        <p:blipFill>
          <a:blip r:embed="rId5" cstate="print"/>
          <a:srcRect/>
          <a:stretch>
            <a:fillRect/>
          </a:stretch>
        </p:blipFill>
        <p:spPr bwMode="auto">
          <a:xfrm>
            <a:off x="539552" y="1844824"/>
            <a:ext cx="914400" cy="914400"/>
          </a:xfrm>
          <a:prstGeom prst="rect">
            <a:avLst/>
          </a:prstGeom>
          <a:noFill/>
        </p:spPr>
      </p:pic>
      <p:pic>
        <p:nvPicPr>
          <p:cNvPr id="19458" name="Picture 2" descr="http://e0.365dm.com/14/04/1-1/50/football-simon-mignolet-belgium_3117557.jpg?20140409114658"/>
          <p:cNvPicPr>
            <a:picLocks noChangeAspect="1" noChangeArrowheads="1"/>
          </p:cNvPicPr>
          <p:nvPr/>
        </p:nvPicPr>
        <p:blipFill>
          <a:blip r:embed="rId6" cstate="print"/>
          <a:srcRect/>
          <a:stretch>
            <a:fillRect/>
          </a:stretch>
        </p:blipFill>
        <p:spPr bwMode="auto">
          <a:xfrm>
            <a:off x="539552" y="2780928"/>
            <a:ext cx="914400" cy="914400"/>
          </a:xfrm>
          <a:prstGeom prst="rect">
            <a:avLst/>
          </a:prstGeom>
          <a:noFill/>
        </p:spPr>
      </p:pic>
      <p:pic>
        <p:nvPicPr>
          <p:cNvPr id="19459" name="Picture 3" descr="http://e1.365dm.com/09/12/75x75/ttsilhouette_2402174.jpg?20091230114907"/>
          <p:cNvPicPr>
            <a:picLocks noChangeAspect="1" noChangeArrowheads="1"/>
          </p:cNvPicPr>
          <p:nvPr/>
        </p:nvPicPr>
        <p:blipFill>
          <a:blip r:embed="rId7" cstate="print"/>
          <a:srcRect/>
          <a:stretch>
            <a:fillRect/>
          </a:stretch>
        </p:blipFill>
        <p:spPr bwMode="auto">
          <a:xfrm>
            <a:off x="827584" y="3789040"/>
            <a:ext cx="714375" cy="714375"/>
          </a:xfrm>
          <a:prstGeom prst="rect">
            <a:avLst/>
          </a:prstGeom>
          <a:noFill/>
        </p:spPr>
      </p:pic>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
            </a:r>
            <a:br>
              <a:rPr kumimoji="0" lang="en-US" sz="1800" b="0" i="0" u="none" strike="noStrike" cap="none" normalizeH="0" baseline="0" dirty="0" smtClean="0">
                <a:ln>
                  <a:noFill/>
                </a:ln>
                <a:solidFill>
                  <a:schemeClr val="tx1"/>
                </a:solidFill>
                <a:effectLst/>
                <a:latin typeface="Arial" pitchFamily="34" charset="0"/>
              </a:rPr>
            </a:b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8640"/>
            <a:ext cx="6984776" cy="646331"/>
          </a:xfrm>
          <a:prstGeom prst="rect">
            <a:avLst/>
          </a:prstGeom>
          <a:noFill/>
        </p:spPr>
        <p:txBody>
          <a:bodyPr wrap="square" rtlCol="0">
            <a:spAutoFit/>
          </a:bodyPr>
          <a:lstStyle/>
          <a:p>
            <a:pPr algn="ctr"/>
            <a:r>
              <a:rPr lang="en-IE" sz="3600" dirty="0" smtClean="0"/>
              <a:t>DEFENDERS</a:t>
            </a:r>
            <a:endParaRPr lang="en-US" sz="3600" dirty="0"/>
          </a:p>
        </p:txBody>
      </p:sp>
      <p:graphicFrame>
        <p:nvGraphicFramePr>
          <p:cNvPr id="3" name="Table 2"/>
          <p:cNvGraphicFramePr>
            <a:graphicFrameLocks noGrp="1"/>
          </p:cNvGraphicFramePr>
          <p:nvPr/>
        </p:nvGraphicFramePr>
        <p:xfrm>
          <a:off x="1979712" y="2636912"/>
          <a:ext cx="6010275" cy="3318510"/>
        </p:xfrm>
        <a:graphic>
          <a:graphicData uri="http://schemas.openxmlformats.org/drawingml/2006/table">
            <a:tbl>
              <a:tblPr/>
              <a:tblGrid>
                <a:gridCol w="1202055"/>
                <a:gridCol w="1202055"/>
                <a:gridCol w="1202055"/>
                <a:gridCol w="1202055"/>
                <a:gridCol w="1202055"/>
              </a:tblGrid>
              <a:tr h="0">
                <a:tc>
                  <a:txBody>
                    <a:bodyPr/>
                    <a:lstStyle/>
                    <a:p>
                      <a:pPr algn="l" fontAlgn="ctr"/>
                      <a:r>
                        <a:rPr lang="en-US" b="0" i="0" dirty="0">
                          <a:solidFill>
                            <a:srgbClr val="3A3A3A"/>
                          </a:solidFill>
                          <a:latin typeface="SkyNewsReg"/>
                        </a:rPr>
                        <a:t>Defender</a:t>
                      </a:r>
                    </a:p>
                  </a:txBody>
                  <a:tcPr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PLD</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G</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YC</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RC</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r>
              <a:tr h="0">
                <a:tc>
                  <a:txBody>
                    <a:bodyPr/>
                    <a:lstStyle/>
                    <a:p>
                      <a:pPr algn="l" fontAlgn="ctr"/>
                      <a:r>
                        <a:rPr lang="en-US" b="0" i="0" u="none" strike="noStrike" dirty="0">
                          <a:solidFill>
                            <a:srgbClr val="3A3A3A"/>
                          </a:solidFill>
                          <a:latin typeface="SkyNewsReg"/>
                          <a:hlinkClick r:id="rId2"/>
                        </a:rPr>
                        <a:t>Toby Alderweireld</a:t>
                      </a:r>
                    </a:p>
                  </a:txBody>
                  <a:tcPr marT="95250"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1 (0)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r>
              <a:tr h="0">
                <a:tc>
                  <a:txBody>
                    <a:bodyPr/>
                    <a:lstStyle/>
                    <a:p>
                      <a:pPr algn="l" fontAlgn="ctr"/>
                      <a:r>
                        <a:rPr lang="en-US" b="0" i="0" u="none" strike="noStrike" dirty="0">
                          <a:solidFill>
                            <a:srgbClr val="3A3A3A"/>
                          </a:solidFill>
                          <a:latin typeface="SkyNewsReg"/>
                          <a:hlinkClick r:id="rId3"/>
                        </a:rPr>
                        <a:t>Thomas Vermaelen</a:t>
                      </a:r>
                    </a:p>
                  </a:txBody>
                  <a:tcPr marT="95250" anchor="ctr">
                    <a:lnL>
                      <a:noFill/>
                    </a:lnL>
                    <a:lnR>
                      <a:noFill/>
                    </a:lnR>
                    <a:lnT>
                      <a:noFill/>
                    </a:lnT>
                    <a:lnB>
                      <a:noFill/>
                    </a:lnB>
                    <a:solidFill>
                      <a:srgbClr val="FFFFFF"/>
                    </a:solidFill>
                  </a:tcPr>
                </a:tc>
                <a:tc>
                  <a:txBody>
                    <a:bodyPr/>
                    <a:lstStyle/>
                    <a:p>
                      <a:pPr algn="ctr" fontAlgn="ctr"/>
                      <a:r>
                        <a:rPr lang="en-US" b="0" dirty="0">
                          <a:solidFill>
                            <a:srgbClr val="777777"/>
                          </a:solidFill>
                        </a:rPr>
                        <a:t>1 (0)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r>
              <a:tr h="0">
                <a:tc>
                  <a:txBody>
                    <a:bodyPr/>
                    <a:lstStyle/>
                    <a:p>
                      <a:pPr algn="l" fontAlgn="ctr"/>
                      <a:r>
                        <a:rPr lang="en-US" b="0" i="0" u="sng" dirty="0">
                          <a:solidFill>
                            <a:srgbClr val="3A3A3A"/>
                          </a:solidFill>
                          <a:latin typeface="SkyNewsReg"/>
                          <a:hlinkClick r:id="rId4"/>
                        </a:rPr>
                        <a:t>Jan Vertonghen</a:t>
                      </a:r>
                    </a:p>
                  </a:txBody>
                  <a:tcPr marT="95250" anchor="ctr">
                    <a:lnL>
                      <a:noFill/>
                    </a:lnL>
                    <a:lnR>
                      <a:noFill/>
                    </a:lnR>
                    <a:lnT>
                      <a:noFill/>
                    </a:lnT>
                    <a:lnB>
                      <a:noFill/>
                    </a:lnB>
                    <a:solidFill>
                      <a:srgbClr val="FFFFFF"/>
                    </a:solidFill>
                  </a:tcPr>
                </a:tc>
                <a:tc>
                  <a:txBody>
                    <a:bodyPr/>
                    <a:lstStyle/>
                    <a:p>
                      <a:pPr algn="ctr" fontAlgn="ctr"/>
                      <a:r>
                        <a:rPr lang="en-US" b="0" dirty="0">
                          <a:solidFill>
                            <a:srgbClr val="777777"/>
                          </a:solidFill>
                        </a:rPr>
                        <a:t>1 (0)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1</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r>
            </a:tbl>
          </a:graphicData>
        </a:graphic>
      </p:graphicFrame>
      <p:pic>
        <p:nvPicPr>
          <p:cNvPr id="16385" name="Picture 1" descr="http://e1.365dm.com/14/06/1-1/50/toby-alderweireld-belgium_3159527.jpg?20140617154410"/>
          <p:cNvPicPr>
            <a:picLocks noChangeAspect="1" noChangeArrowheads="1"/>
          </p:cNvPicPr>
          <p:nvPr/>
        </p:nvPicPr>
        <p:blipFill>
          <a:blip r:embed="rId5" cstate="print"/>
          <a:srcRect/>
          <a:stretch>
            <a:fillRect/>
          </a:stretch>
        </p:blipFill>
        <p:spPr bwMode="auto">
          <a:xfrm>
            <a:off x="971600" y="2852936"/>
            <a:ext cx="914400" cy="914400"/>
          </a:xfrm>
          <a:prstGeom prst="rect">
            <a:avLst/>
          </a:prstGeom>
          <a:noFill/>
        </p:spPr>
      </p:pic>
      <p:pic>
        <p:nvPicPr>
          <p:cNvPr id="16386" name="Picture 2" descr="http://e1.365dm.com/13/08/1-1/50/thomas-vermaelen-belgium-macedonia-world-cup-qualifier_2990076.jpg?20140303121147"/>
          <p:cNvPicPr>
            <a:picLocks noChangeAspect="1" noChangeArrowheads="1"/>
          </p:cNvPicPr>
          <p:nvPr/>
        </p:nvPicPr>
        <p:blipFill>
          <a:blip r:embed="rId6" cstate="print"/>
          <a:srcRect/>
          <a:stretch>
            <a:fillRect/>
          </a:stretch>
        </p:blipFill>
        <p:spPr bwMode="auto">
          <a:xfrm>
            <a:off x="971600" y="4005064"/>
            <a:ext cx="914400" cy="914400"/>
          </a:xfrm>
          <a:prstGeom prst="rect">
            <a:avLst/>
          </a:prstGeom>
          <a:noFill/>
        </p:spPr>
      </p:pic>
      <p:pic>
        <p:nvPicPr>
          <p:cNvPr id="16387" name="Picture 3" descr="http://e0.365dm.com/14/06/1-1/50/jan-vertonghen-belgium_3159522.jpg?20140617154119"/>
          <p:cNvPicPr>
            <a:picLocks noChangeAspect="1" noChangeArrowheads="1"/>
          </p:cNvPicPr>
          <p:nvPr/>
        </p:nvPicPr>
        <p:blipFill>
          <a:blip r:embed="rId7" cstate="print"/>
          <a:srcRect/>
          <a:stretch>
            <a:fillRect/>
          </a:stretch>
        </p:blipFill>
        <p:spPr bwMode="auto">
          <a:xfrm>
            <a:off x="971600" y="5085184"/>
            <a:ext cx="914400" cy="914400"/>
          </a:xfrm>
          <a:prstGeom prst="rect">
            <a:avLst/>
          </a:prstGeom>
          <a:noFill/>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051720" y="2708920"/>
          <a:ext cx="6010275" cy="3459480"/>
        </p:xfrm>
        <a:graphic>
          <a:graphicData uri="http://schemas.openxmlformats.org/drawingml/2006/table">
            <a:tbl>
              <a:tblPr/>
              <a:tblGrid>
                <a:gridCol w="1202055"/>
                <a:gridCol w="1202055"/>
                <a:gridCol w="1202055"/>
                <a:gridCol w="1202055"/>
                <a:gridCol w="1202055"/>
              </a:tblGrid>
              <a:tr h="0">
                <a:tc>
                  <a:txBody>
                    <a:bodyPr/>
                    <a:lstStyle/>
                    <a:p>
                      <a:pPr algn="l" fontAlgn="ctr"/>
                      <a:r>
                        <a:rPr lang="en-US" b="0" i="0" dirty="0">
                          <a:solidFill>
                            <a:srgbClr val="3A3A3A"/>
                          </a:solidFill>
                          <a:latin typeface="SkyNewsReg"/>
                        </a:rPr>
                        <a:t>Midfielder</a:t>
                      </a:r>
                    </a:p>
                  </a:txBody>
                  <a:tcPr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PLD</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G</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YC</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RC</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r>
              <a:tr h="0">
                <a:tc>
                  <a:txBody>
                    <a:bodyPr/>
                    <a:lstStyle/>
                    <a:p>
                      <a:pPr algn="l" fontAlgn="ctr"/>
                      <a:r>
                        <a:rPr lang="en-US" b="0" i="0" u="none" strike="noStrike" dirty="0">
                          <a:solidFill>
                            <a:srgbClr val="3A3A3A"/>
                          </a:solidFill>
                          <a:latin typeface="SkyNewsReg"/>
                          <a:hlinkClick r:id="rId2"/>
                        </a:rPr>
                        <a:t>Axel Witsel</a:t>
                      </a:r>
                    </a:p>
                  </a:txBody>
                  <a:tcPr marT="95250"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1 (0)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r>
              <a:tr h="0">
                <a:tc>
                  <a:txBody>
                    <a:bodyPr/>
                    <a:lstStyle/>
                    <a:p>
                      <a:pPr algn="l" fontAlgn="ctr"/>
                      <a:r>
                        <a:rPr lang="en-US" b="0" i="0" u="sng" dirty="0">
                          <a:solidFill>
                            <a:srgbClr val="3A3A3A"/>
                          </a:solidFill>
                          <a:latin typeface="SkyNewsReg"/>
                          <a:hlinkClick r:id="rId3"/>
                        </a:rPr>
                        <a:t>Kevin De Bruyne</a:t>
                      </a:r>
                    </a:p>
                  </a:txBody>
                  <a:tcPr marT="95250" anchor="ctr">
                    <a:lnL>
                      <a:noFill/>
                    </a:lnL>
                    <a:lnR>
                      <a:noFill/>
                    </a:lnR>
                    <a:lnT>
                      <a:noFill/>
                    </a:lnT>
                    <a:lnB>
                      <a:noFill/>
                    </a:lnB>
                    <a:solidFill>
                      <a:srgbClr val="FFFFFF"/>
                    </a:solidFill>
                  </a:tcPr>
                </a:tc>
                <a:tc>
                  <a:txBody>
                    <a:bodyPr/>
                    <a:lstStyle/>
                    <a:p>
                      <a:pPr algn="ctr" fontAlgn="ctr"/>
                      <a:r>
                        <a:rPr lang="en-US" b="0" dirty="0">
                          <a:solidFill>
                            <a:srgbClr val="777777"/>
                          </a:solidFill>
                        </a:rPr>
                        <a:t>1 (0)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r>
              <a:tr h="0">
                <a:tc>
                  <a:txBody>
                    <a:bodyPr/>
                    <a:lstStyle/>
                    <a:p>
                      <a:pPr algn="l" fontAlgn="ctr"/>
                      <a:r>
                        <a:rPr lang="en-US" b="0" i="0" u="none" strike="noStrike" dirty="0">
                          <a:solidFill>
                            <a:srgbClr val="3A3A3A"/>
                          </a:solidFill>
                          <a:latin typeface="SkyNewsReg"/>
                          <a:hlinkClick r:id="rId4"/>
                        </a:rPr>
                        <a:t>Radja Nainggolan</a:t>
                      </a:r>
                    </a:p>
                  </a:txBody>
                  <a:tcPr marT="95250" anchor="ctr">
                    <a:lnL>
                      <a:noFill/>
                    </a:lnL>
                    <a:lnR>
                      <a:noFill/>
                    </a:lnR>
                    <a:lnT>
                      <a:noFill/>
                    </a:lnT>
                    <a:lnB>
                      <a:noFill/>
                    </a:lnB>
                    <a:solidFill>
                      <a:srgbClr val="FFFFFF"/>
                    </a:solidFill>
                  </a:tcPr>
                </a:tc>
                <a:tc>
                  <a:txBody>
                    <a:bodyPr/>
                    <a:lstStyle/>
                    <a:p>
                      <a:pPr algn="ctr" fontAlgn="ctr"/>
                      <a:r>
                        <a:rPr lang="en-US" b="0" dirty="0">
                          <a:solidFill>
                            <a:srgbClr val="777777"/>
                          </a:solidFill>
                        </a:rPr>
                        <a:t>1 (0)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r>
              <a:tr h="0">
                <a:tc>
                  <a:txBody>
                    <a:bodyPr/>
                    <a:lstStyle/>
                    <a:p>
                      <a:pPr algn="l" fontAlgn="ctr"/>
                      <a:r>
                        <a:rPr lang="en-US" b="0" i="0" u="none" strike="noStrike" dirty="0">
                          <a:solidFill>
                            <a:srgbClr val="3A3A3A"/>
                          </a:solidFill>
                          <a:latin typeface="SkyNewsReg"/>
                          <a:hlinkClick r:id="rId5"/>
                        </a:rPr>
                        <a:t>Marouane Fellaini</a:t>
                      </a:r>
                    </a:p>
                  </a:txBody>
                  <a:tcPr marT="95250" anchor="ctr">
                    <a:lnL>
                      <a:noFill/>
                    </a:lnL>
                    <a:lnR>
                      <a:noFill/>
                    </a:lnR>
                    <a:lnT>
                      <a:noFill/>
                    </a:lnT>
                    <a:lnB>
                      <a:noFill/>
                    </a:lnB>
                    <a:solidFill>
                      <a:srgbClr val="FFFFFF"/>
                    </a:solidFill>
                  </a:tcPr>
                </a:tc>
                <a:tc>
                  <a:txBody>
                    <a:bodyPr/>
                    <a:lstStyle/>
                    <a:p>
                      <a:pPr algn="ctr" fontAlgn="ctr"/>
                      <a:r>
                        <a:rPr lang="en-US" b="0" dirty="0">
                          <a:solidFill>
                            <a:srgbClr val="777777"/>
                          </a:solidFill>
                        </a:rPr>
                        <a:t>1 (0)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r>
            </a:tbl>
          </a:graphicData>
        </a:graphic>
      </p:graphicFrame>
      <p:pic>
        <p:nvPicPr>
          <p:cNvPr id="18433" name="Picture 1" descr="http://e2.365dm.com/14/06/1-1/50/football-axel-witsel-belgium_3159493.jpg?20140617153415"/>
          <p:cNvPicPr>
            <a:picLocks noChangeAspect="1" noChangeArrowheads="1"/>
          </p:cNvPicPr>
          <p:nvPr/>
        </p:nvPicPr>
        <p:blipFill>
          <a:blip r:embed="rId6" cstate="print"/>
          <a:srcRect/>
          <a:stretch>
            <a:fillRect/>
          </a:stretch>
        </p:blipFill>
        <p:spPr bwMode="auto">
          <a:xfrm>
            <a:off x="899592" y="2636912"/>
            <a:ext cx="914400" cy="914400"/>
          </a:xfrm>
          <a:prstGeom prst="rect">
            <a:avLst/>
          </a:prstGeom>
          <a:noFill/>
        </p:spPr>
      </p:pic>
      <p:pic>
        <p:nvPicPr>
          <p:cNvPr id="18434" name="Picture 2" descr="http://e1.365dm.com/14/04/1-1/50/football-kevin-de-bruyne-belgium_3117521.jpg?20140409110009"/>
          <p:cNvPicPr>
            <a:picLocks noChangeAspect="1" noChangeArrowheads="1"/>
          </p:cNvPicPr>
          <p:nvPr/>
        </p:nvPicPr>
        <p:blipFill>
          <a:blip r:embed="rId7" cstate="print"/>
          <a:srcRect/>
          <a:stretch>
            <a:fillRect/>
          </a:stretch>
        </p:blipFill>
        <p:spPr bwMode="auto">
          <a:xfrm>
            <a:off x="899592" y="3645024"/>
            <a:ext cx="914400" cy="914400"/>
          </a:xfrm>
          <a:prstGeom prst="rect">
            <a:avLst/>
          </a:prstGeom>
          <a:noFill/>
        </p:spPr>
      </p:pic>
      <p:pic>
        <p:nvPicPr>
          <p:cNvPr id="18435" name="Picture 3" descr="http://e1.365dm.com/09/12/75x75/ttsilhouette_2402174.jpg?20091230114907"/>
          <p:cNvPicPr>
            <a:picLocks noChangeAspect="1" noChangeArrowheads="1"/>
          </p:cNvPicPr>
          <p:nvPr/>
        </p:nvPicPr>
        <p:blipFill>
          <a:blip r:embed="rId8" cstate="print"/>
          <a:srcRect/>
          <a:stretch>
            <a:fillRect/>
          </a:stretch>
        </p:blipFill>
        <p:spPr bwMode="auto">
          <a:xfrm>
            <a:off x="1115616" y="4581128"/>
            <a:ext cx="714375" cy="714375"/>
          </a:xfrm>
          <a:prstGeom prst="rect">
            <a:avLst/>
          </a:prstGeom>
          <a:noFill/>
        </p:spPr>
      </p:pic>
      <p:pic>
        <p:nvPicPr>
          <p:cNvPr id="18436" name="Picture 4" descr="http://e2.365dm.com/14/04/1-1/50/football-marouane-fellaini-belgium_3117526.jpg?20140409111447"/>
          <p:cNvPicPr>
            <a:picLocks noChangeAspect="1" noChangeArrowheads="1"/>
          </p:cNvPicPr>
          <p:nvPr/>
        </p:nvPicPr>
        <p:blipFill>
          <a:blip r:embed="rId9" cstate="print"/>
          <a:srcRect/>
          <a:stretch>
            <a:fillRect/>
          </a:stretch>
        </p:blipFill>
        <p:spPr bwMode="auto">
          <a:xfrm>
            <a:off x="1115616" y="5301208"/>
            <a:ext cx="914400" cy="914400"/>
          </a:xfrm>
          <a:prstGeom prst="rect">
            <a:avLst/>
          </a:prstGeom>
          <a:noFill/>
        </p:spPr>
      </p:pic>
      <p:sp>
        <p:nvSpPr>
          <p:cNvPr id="7" name="TextBox 6"/>
          <p:cNvSpPr txBox="1"/>
          <p:nvPr/>
        </p:nvSpPr>
        <p:spPr>
          <a:xfrm>
            <a:off x="1547664" y="1340768"/>
            <a:ext cx="6768752" cy="369332"/>
          </a:xfrm>
          <a:prstGeom prst="rect">
            <a:avLst/>
          </a:prstGeom>
          <a:noFill/>
        </p:spPr>
        <p:txBody>
          <a:bodyPr wrap="square" rtlCol="0">
            <a:spAutoFit/>
          </a:bodyPr>
          <a:lstStyle/>
          <a:p>
            <a:pPr algn="ctr"/>
            <a:r>
              <a:rPr lang="en-IE" dirty="0" smtClean="0"/>
              <a:t>MIDFIELDERS</a:t>
            </a: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971600" y="2204864"/>
          <a:ext cx="6010275" cy="2019300"/>
        </p:xfrm>
        <a:graphic>
          <a:graphicData uri="http://schemas.openxmlformats.org/drawingml/2006/table">
            <a:tbl>
              <a:tblPr/>
              <a:tblGrid>
                <a:gridCol w="1202055"/>
                <a:gridCol w="1202055"/>
                <a:gridCol w="1202055"/>
                <a:gridCol w="1202055"/>
                <a:gridCol w="1202055"/>
              </a:tblGrid>
              <a:tr h="0">
                <a:tc>
                  <a:txBody>
                    <a:bodyPr/>
                    <a:lstStyle/>
                    <a:p>
                      <a:pPr algn="l" fontAlgn="ctr"/>
                      <a:r>
                        <a:rPr lang="en-US" b="0" i="0" dirty="0">
                          <a:solidFill>
                            <a:srgbClr val="3A3A3A"/>
                          </a:solidFill>
                          <a:latin typeface="SkyNewsReg"/>
                        </a:rPr>
                        <a:t>Attacking Midfielder</a:t>
                      </a:r>
                    </a:p>
                  </a:txBody>
                  <a:tcPr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PLD</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G</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YC</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RC</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r>
              <a:tr h="0">
                <a:tc>
                  <a:txBody>
                    <a:bodyPr/>
                    <a:lstStyle/>
                    <a:p>
                      <a:pPr algn="l" fontAlgn="ctr"/>
                      <a:r>
                        <a:rPr lang="en-US" b="0" i="0" u="none" strike="noStrike" dirty="0">
                          <a:solidFill>
                            <a:srgbClr val="3A3A3A"/>
                          </a:solidFill>
                          <a:latin typeface="SkyNewsReg"/>
                          <a:hlinkClick r:id="rId2"/>
                        </a:rPr>
                        <a:t>Eden Hazard</a:t>
                      </a:r>
                    </a:p>
                  </a:txBody>
                  <a:tcPr marT="95250"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1 (0)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r>
              <a:tr h="0">
                <a:tc>
                  <a:txBody>
                    <a:bodyPr/>
                    <a:lstStyle/>
                    <a:p>
                      <a:pPr algn="l" fontAlgn="ctr"/>
                      <a:r>
                        <a:rPr lang="en-US" b="0" i="0" u="none" strike="noStrike" dirty="0">
                          <a:solidFill>
                            <a:srgbClr val="3A3A3A"/>
                          </a:solidFill>
                          <a:latin typeface="SkyNewsReg"/>
                          <a:hlinkClick r:id="rId3"/>
                        </a:rPr>
                        <a:t>Dries Mertens</a:t>
                      </a:r>
                    </a:p>
                  </a:txBody>
                  <a:tcPr marT="95250" anchor="ctr">
                    <a:lnL>
                      <a:noFill/>
                    </a:lnL>
                    <a:lnR>
                      <a:noFill/>
                    </a:lnR>
                    <a:lnT>
                      <a:noFill/>
                    </a:lnT>
                    <a:lnB>
                      <a:noFill/>
                    </a:lnB>
                    <a:solidFill>
                      <a:srgbClr val="FFFFFF"/>
                    </a:solidFill>
                  </a:tcPr>
                </a:tc>
                <a:tc>
                  <a:txBody>
                    <a:bodyPr/>
                    <a:lstStyle/>
                    <a:p>
                      <a:pPr algn="ctr" fontAlgn="ctr"/>
                      <a:r>
                        <a:rPr lang="en-US" b="0" dirty="0">
                          <a:solidFill>
                            <a:srgbClr val="777777"/>
                          </a:solidFill>
                        </a:rPr>
                        <a:t>0 (1)</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r>
            </a:tbl>
          </a:graphicData>
        </a:graphic>
      </p:graphicFrame>
      <p:pic>
        <p:nvPicPr>
          <p:cNvPr id="17413" name="Picture 5" descr="http://e0.365dm.com/14/04/1-1/50/football-eden-hazard-belgium_3117553.jpg?20140409114425"/>
          <p:cNvPicPr>
            <a:picLocks noChangeAspect="1" noChangeArrowheads="1"/>
          </p:cNvPicPr>
          <p:nvPr/>
        </p:nvPicPr>
        <p:blipFill>
          <a:blip r:embed="rId4" cstate="print"/>
          <a:srcRect/>
          <a:stretch>
            <a:fillRect/>
          </a:stretch>
        </p:blipFill>
        <p:spPr bwMode="auto">
          <a:xfrm>
            <a:off x="0" y="2492896"/>
            <a:ext cx="914400" cy="914400"/>
          </a:xfrm>
          <a:prstGeom prst="rect">
            <a:avLst/>
          </a:prstGeom>
          <a:noFill/>
        </p:spPr>
      </p:pic>
      <p:pic>
        <p:nvPicPr>
          <p:cNvPr id="17414" name="Picture 6" descr="http://e0.365dm.com/14/04/1-1/50/football-dries-mertens-belgium_3117558.jpg?20140409114910"/>
          <p:cNvPicPr>
            <a:picLocks noChangeAspect="1" noChangeArrowheads="1"/>
          </p:cNvPicPr>
          <p:nvPr/>
        </p:nvPicPr>
        <p:blipFill>
          <a:blip r:embed="rId5" cstate="print"/>
          <a:srcRect/>
          <a:stretch>
            <a:fillRect/>
          </a:stretch>
        </p:blipFill>
        <p:spPr bwMode="auto">
          <a:xfrm>
            <a:off x="0" y="3429000"/>
            <a:ext cx="914400" cy="914400"/>
          </a:xfrm>
          <a:prstGeom prst="rect">
            <a:avLst/>
          </a:prstGeom>
          <a:noFill/>
        </p:spPr>
      </p:pic>
      <p:sp>
        <p:nvSpPr>
          <p:cNvPr id="1741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
            </a:r>
            <a:br>
              <a:rPr kumimoji="0" lang="en-US" sz="1800" b="0" i="0" u="none" strike="noStrike" cap="none" normalizeH="0" baseline="0" dirty="0" smtClean="0">
                <a:ln>
                  <a:noFill/>
                </a:ln>
                <a:solidFill>
                  <a:schemeClr val="tx1"/>
                </a:solidFill>
                <a:effectLst/>
                <a:latin typeface="Arial" pitchFamily="34" charset="0"/>
              </a:rPr>
            </a:br>
            <a:endParaRPr kumimoji="0" lang="en-US" sz="1800" b="0" i="0" u="none" strike="noStrike" cap="none" normalizeH="0" baseline="0" dirty="0" smtClean="0">
              <a:ln>
                <a:noFill/>
              </a:ln>
              <a:solidFill>
                <a:schemeClr val="tx1"/>
              </a:solidFill>
              <a:effectLst/>
              <a:latin typeface="Arial" pitchFamily="34" charset="0"/>
            </a:endParaRPr>
          </a:p>
        </p:txBody>
      </p:sp>
      <p:sp>
        <p:nvSpPr>
          <p:cNvPr id="11" name="TextBox 10"/>
          <p:cNvSpPr txBox="1"/>
          <p:nvPr/>
        </p:nvSpPr>
        <p:spPr>
          <a:xfrm>
            <a:off x="899592" y="620688"/>
            <a:ext cx="6048672" cy="646331"/>
          </a:xfrm>
          <a:prstGeom prst="rect">
            <a:avLst/>
          </a:prstGeom>
          <a:noFill/>
        </p:spPr>
        <p:txBody>
          <a:bodyPr wrap="square" rtlCol="0">
            <a:spAutoFit/>
          </a:bodyPr>
          <a:lstStyle/>
          <a:p>
            <a:pPr algn="ctr"/>
            <a:r>
              <a:rPr lang="en-IE" sz="3600" dirty="0" smtClean="0"/>
              <a:t>ATTACKING MIDFIEDERS</a:t>
            </a:r>
            <a:endParaRPr lang="en-US" sz="3600"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95736" y="2708920"/>
          <a:ext cx="6010275" cy="3185160"/>
        </p:xfrm>
        <a:graphic>
          <a:graphicData uri="http://schemas.openxmlformats.org/drawingml/2006/table">
            <a:tbl>
              <a:tblPr/>
              <a:tblGrid>
                <a:gridCol w="1202055"/>
                <a:gridCol w="1202055"/>
                <a:gridCol w="1202055"/>
                <a:gridCol w="1202055"/>
                <a:gridCol w="1202055"/>
              </a:tblGrid>
              <a:tr h="0">
                <a:tc>
                  <a:txBody>
                    <a:bodyPr/>
                    <a:lstStyle/>
                    <a:p>
                      <a:pPr algn="l" fontAlgn="ctr"/>
                      <a:r>
                        <a:rPr lang="en-US" b="0" i="0" dirty="0">
                          <a:solidFill>
                            <a:srgbClr val="3A3A3A"/>
                          </a:solidFill>
                          <a:latin typeface="SkyNewsReg"/>
                        </a:rPr>
                        <a:t>Striker</a:t>
                      </a:r>
                    </a:p>
                  </a:txBody>
                  <a:tcPr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PLD</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G</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YC</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b="0" i="0" cap="all" dirty="0">
                          <a:solidFill>
                            <a:srgbClr val="214CB8"/>
                          </a:solidFill>
                          <a:latin typeface="SkyNewsReg"/>
                        </a:rPr>
                        <a:t>RC</a:t>
                      </a:r>
                    </a:p>
                  </a:txBody>
                  <a:tcPr marL="76200" marR="76200" marT="76200" marB="76200" anchor="ctr">
                    <a:lnL>
                      <a:noFill/>
                    </a:lnL>
                    <a:lnR>
                      <a:noFill/>
                    </a:lnR>
                    <a:lnT>
                      <a:noFill/>
                    </a:lnT>
                    <a:lnB w="9525" cap="flat" cmpd="sng" algn="ctr">
                      <a:solidFill>
                        <a:srgbClr val="CCCCCC"/>
                      </a:solidFill>
                      <a:prstDash val="solid"/>
                      <a:round/>
                      <a:headEnd type="none" w="med" len="med"/>
                      <a:tailEnd type="none" w="med" len="med"/>
                    </a:lnB>
                    <a:solidFill>
                      <a:srgbClr val="FFFFFF"/>
                    </a:solidFill>
                  </a:tcPr>
                </a:tc>
              </a:tr>
              <a:tr h="0">
                <a:tc>
                  <a:txBody>
                    <a:bodyPr/>
                    <a:lstStyle/>
                    <a:p>
                      <a:pPr algn="l" fontAlgn="ctr"/>
                      <a:r>
                        <a:rPr lang="en-US" b="0" i="0" u="none" strike="noStrike" dirty="0">
                          <a:solidFill>
                            <a:srgbClr val="3A3A3A"/>
                          </a:solidFill>
                          <a:latin typeface="SkyNewsReg"/>
                          <a:hlinkClick r:id="rId2"/>
                        </a:rPr>
                        <a:t>Romelu Lukaku</a:t>
                      </a:r>
                    </a:p>
                  </a:txBody>
                  <a:tcPr marT="95250"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1 (0)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w="9525" cap="flat" cmpd="sng" algn="ctr">
                      <a:solidFill>
                        <a:srgbClr val="CCCCCC"/>
                      </a:solidFill>
                      <a:prstDash val="solid"/>
                      <a:round/>
                      <a:headEnd type="none" w="med" len="med"/>
                      <a:tailEnd type="none" w="med" len="med"/>
                    </a:lnT>
                    <a:lnB>
                      <a:noFill/>
                    </a:lnB>
                    <a:solidFill>
                      <a:srgbClr val="FFFFFF"/>
                    </a:solidFill>
                  </a:tcPr>
                </a:tc>
              </a:tr>
              <a:tr h="683870">
                <a:tc>
                  <a:txBody>
                    <a:bodyPr/>
                    <a:lstStyle/>
                    <a:p>
                      <a:pPr algn="l" fontAlgn="ctr"/>
                      <a:r>
                        <a:rPr lang="en-US" b="0" i="0" u="none" strike="noStrike" dirty="0">
                          <a:solidFill>
                            <a:srgbClr val="3A3A3A"/>
                          </a:solidFill>
                          <a:latin typeface="SkyNewsReg"/>
                          <a:hlinkClick r:id="rId3"/>
                        </a:rPr>
                        <a:t>Christian Benteke</a:t>
                      </a:r>
                    </a:p>
                  </a:txBody>
                  <a:tcPr marT="95250" anchor="ctr">
                    <a:lnL>
                      <a:noFill/>
                    </a:lnL>
                    <a:lnR>
                      <a:noFill/>
                    </a:lnR>
                    <a:lnT>
                      <a:noFill/>
                    </a:lnT>
                    <a:lnB>
                      <a:noFill/>
                    </a:lnB>
                    <a:solidFill>
                      <a:srgbClr val="FFFFFF"/>
                    </a:solidFill>
                  </a:tcPr>
                </a:tc>
                <a:tc>
                  <a:txBody>
                    <a:bodyPr/>
                    <a:lstStyle/>
                    <a:p>
                      <a:pPr algn="ctr" fontAlgn="ctr"/>
                      <a:r>
                        <a:rPr lang="en-US" b="0" dirty="0">
                          <a:solidFill>
                            <a:srgbClr val="777777"/>
                          </a:solidFill>
                        </a:rPr>
                        <a:t>-</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a:t>
                      </a:r>
                    </a:p>
                  </a:txBody>
                  <a:tcPr marL="76200" marR="76200" marT="161925" anchor="ctr">
                    <a:lnL>
                      <a:noFill/>
                    </a:lnL>
                    <a:lnR>
                      <a:noFill/>
                    </a:lnR>
                    <a:lnT>
                      <a:noFill/>
                    </a:lnT>
                    <a:lnB>
                      <a:noFill/>
                    </a:lnB>
                    <a:solidFill>
                      <a:srgbClr val="FFFFFF"/>
                    </a:solidFill>
                  </a:tcPr>
                </a:tc>
              </a:tr>
              <a:tr h="0">
                <a:tc>
                  <a:txBody>
                    <a:bodyPr/>
                    <a:lstStyle/>
                    <a:p>
                      <a:pPr algn="l" fontAlgn="ctr"/>
                      <a:r>
                        <a:rPr lang="en-US" b="0" i="0" u="sng" dirty="0">
                          <a:solidFill>
                            <a:srgbClr val="3A3A3A"/>
                          </a:solidFill>
                          <a:latin typeface="SkyNewsReg"/>
                          <a:hlinkClick r:id="rId4"/>
                        </a:rPr>
                        <a:t>Divock Origi</a:t>
                      </a:r>
                    </a:p>
                  </a:txBody>
                  <a:tcPr marT="95250" anchor="ctr">
                    <a:lnL>
                      <a:noFill/>
                    </a:lnL>
                    <a:lnR>
                      <a:noFill/>
                    </a:lnR>
                    <a:lnT>
                      <a:noFill/>
                    </a:lnT>
                    <a:lnB>
                      <a:noFill/>
                    </a:lnB>
                    <a:solidFill>
                      <a:srgbClr val="FFFFFF"/>
                    </a:solidFill>
                  </a:tcPr>
                </a:tc>
                <a:tc>
                  <a:txBody>
                    <a:bodyPr/>
                    <a:lstStyle/>
                    <a:p>
                      <a:pPr algn="ctr" fontAlgn="ctr"/>
                      <a:r>
                        <a:rPr lang="en-US" b="0" dirty="0">
                          <a:solidFill>
                            <a:srgbClr val="777777"/>
                          </a:solidFill>
                        </a:rPr>
                        <a:t>0 (1)</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0</a:t>
                      </a:r>
                    </a:p>
                  </a:txBody>
                  <a:tcPr marL="76200" marR="76200" marT="161925" anchor="ctr">
                    <a:lnL>
                      <a:noFill/>
                    </a:lnL>
                    <a:lnR>
                      <a:noFill/>
                    </a:lnR>
                    <a:lnT>
                      <a:noFill/>
                    </a:lnT>
                    <a:lnB>
                      <a:noFill/>
                    </a:lnB>
                    <a:solidFill>
                      <a:srgbClr val="FFFFFF"/>
                    </a:solidFill>
                  </a:tcPr>
                </a:tc>
              </a:tr>
              <a:tr h="0">
                <a:tc>
                  <a:txBody>
                    <a:bodyPr/>
                    <a:lstStyle/>
                    <a:p>
                      <a:pPr algn="l" fontAlgn="ctr"/>
                      <a:r>
                        <a:rPr lang="en-US" b="0" i="0" u="none" strike="noStrike" dirty="0">
                          <a:solidFill>
                            <a:srgbClr val="3A3A3A"/>
                          </a:solidFill>
                          <a:latin typeface="SkyNewsReg"/>
                          <a:hlinkClick r:id="rId5"/>
                        </a:rPr>
                        <a:t>Michy Batshuayi</a:t>
                      </a:r>
                    </a:p>
                  </a:txBody>
                  <a:tcPr marT="95250" anchor="ctr">
                    <a:lnL>
                      <a:noFill/>
                    </a:lnL>
                    <a:lnR>
                      <a:noFill/>
                    </a:lnR>
                    <a:lnT>
                      <a:noFill/>
                    </a:lnT>
                    <a:lnB>
                      <a:noFill/>
                    </a:lnB>
                    <a:solidFill>
                      <a:srgbClr val="FFFFFF"/>
                    </a:solidFill>
                  </a:tcPr>
                </a:tc>
                <a:tc>
                  <a:txBody>
                    <a:bodyPr/>
                    <a:lstStyle/>
                    <a:p>
                      <a:pPr algn="ctr" fontAlgn="ctr"/>
                      <a:r>
                        <a:rPr lang="en-US" b="0" dirty="0">
                          <a:solidFill>
                            <a:srgbClr val="777777"/>
                          </a:solidFill>
                        </a:rPr>
                        <a:t>-</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a:t>
                      </a:r>
                    </a:p>
                  </a:txBody>
                  <a:tcPr marL="76200" marR="76200" marT="161925" anchor="ctr">
                    <a:lnL>
                      <a:noFill/>
                    </a:lnL>
                    <a:lnR>
                      <a:noFill/>
                    </a:lnR>
                    <a:lnT>
                      <a:noFill/>
                    </a:lnT>
                    <a:lnB>
                      <a:noFill/>
                    </a:lnB>
                    <a:solidFill>
                      <a:srgbClr val="FFFFFF"/>
                    </a:solidFill>
                  </a:tcPr>
                </a:tc>
                <a:tc>
                  <a:txBody>
                    <a:bodyPr/>
                    <a:lstStyle/>
                    <a:p>
                      <a:pPr algn="ctr" fontAlgn="ctr"/>
                      <a:r>
                        <a:rPr lang="en-US" b="0" dirty="0">
                          <a:solidFill>
                            <a:srgbClr val="777777"/>
                          </a:solidFill>
                        </a:rPr>
                        <a:t>-</a:t>
                      </a:r>
                    </a:p>
                  </a:txBody>
                  <a:tcPr marL="76200" marR="76200" marT="161925" anchor="ctr">
                    <a:lnL>
                      <a:noFill/>
                    </a:lnL>
                    <a:lnR>
                      <a:noFill/>
                    </a:lnR>
                    <a:lnT>
                      <a:noFill/>
                    </a:lnT>
                    <a:lnB>
                      <a:noFill/>
                    </a:lnB>
                    <a:solidFill>
                      <a:srgbClr val="FFFFFF"/>
                    </a:solidFill>
                  </a:tcPr>
                </a:tc>
              </a:tr>
            </a:tbl>
          </a:graphicData>
        </a:graphic>
      </p:graphicFrame>
      <p:pic>
        <p:nvPicPr>
          <p:cNvPr id="20481" name="Picture 1" descr="http://e0.365dm.com/14/06/1-1/50/football-2014-fifa-world-cup-romelu-ukaku-belgium_3159749.jpg?20140617202323"/>
          <p:cNvPicPr>
            <a:picLocks noChangeAspect="1" noChangeArrowheads="1"/>
          </p:cNvPicPr>
          <p:nvPr/>
        </p:nvPicPr>
        <p:blipFill>
          <a:blip r:embed="rId6" cstate="print"/>
          <a:srcRect/>
          <a:stretch>
            <a:fillRect/>
          </a:stretch>
        </p:blipFill>
        <p:spPr bwMode="auto">
          <a:xfrm>
            <a:off x="1187624" y="2708920"/>
            <a:ext cx="914400" cy="914400"/>
          </a:xfrm>
          <a:prstGeom prst="rect">
            <a:avLst/>
          </a:prstGeom>
          <a:noFill/>
        </p:spPr>
      </p:pic>
      <p:pic>
        <p:nvPicPr>
          <p:cNvPr id="20482" name="Picture 2" descr="http://e1.365dm.com/09/12/75x75/ttsilhouette_2402174.jpg?20091230114907"/>
          <p:cNvPicPr>
            <a:picLocks noChangeAspect="1" noChangeArrowheads="1"/>
          </p:cNvPicPr>
          <p:nvPr/>
        </p:nvPicPr>
        <p:blipFill>
          <a:blip r:embed="rId7" cstate="print"/>
          <a:srcRect/>
          <a:stretch>
            <a:fillRect/>
          </a:stretch>
        </p:blipFill>
        <p:spPr bwMode="auto">
          <a:xfrm>
            <a:off x="1475656" y="5445224"/>
            <a:ext cx="714375" cy="714375"/>
          </a:xfrm>
          <a:prstGeom prst="rect">
            <a:avLst/>
          </a:prstGeom>
          <a:noFill/>
        </p:spPr>
      </p:pic>
      <p:pic>
        <p:nvPicPr>
          <p:cNvPr id="20483" name="Picture 3" descr="http://e2.365dm.com/14/05/1-1/50/Origi_3150028.jpg?20140529145324"/>
          <p:cNvPicPr>
            <a:picLocks noChangeAspect="1" noChangeArrowheads="1"/>
          </p:cNvPicPr>
          <p:nvPr/>
        </p:nvPicPr>
        <p:blipFill>
          <a:blip r:embed="rId8" cstate="print"/>
          <a:srcRect/>
          <a:stretch>
            <a:fillRect/>
          </a:stretch>
        </p:blipFill>
        <p:spPr bwMode="auto">
          <a:xfrm>
            <a:off x="1187624" y="4437112"/>
            <a:ext cx="914400" cy="914400"/>
          </a:xfrm>
          <a:prstGeom prst="rect">
            <a:avLst/>
          </a:prstGeom>
          <a:noFill/>
        </p:spPr>
      </p:pic>
      <p:pic>
        <p:nvPicPr>
          <p:cNvPr id="20484" name="Picture 4" descr="http://e1.365dm.com/09/12/75x75/ttsilhouette_2402174.jpg?20091230114907"/>
          <p:cNvPicPr>
            <a:picLocks noChangeAspect="1" noChangeArrowheads="1"/>
          </p:cNvPicPr>
          <p:nvPr/>
        </p:nvPicPr>
        <p:blipFill>
          <a:blip r:embed="rId7" cstate="print"/>
          <a:srcRect/>
          <a:stretch>
            <a:fillRect/>
          </a:stretch>
        </p:blipFill>
        <p:spPr bwMode="auto">
          <a:xfrm>
            <a:off x="1331640" y="3645024"/>
            <a:ext cx="714375" cy="714375"/>
          </a:xfrm>
          <a:prstGeom prst="rect">
            <a:avLst/>
          </a:prstGeom>
          <a:noFill/>
        </p:spPr>
      </p:pic>
      <p:sp>
        <p:nvSpPr>
          <p:cNvPr id="7" name="TextBox 6"/>
          <p:cNvSpPr txBox="1"/>
          <p:nvPr/>
        </p:nvSpPr>
        <p:spPr>
          <a:xfrm>
            <a:off x="827584" y="620688"/>
            <a:ext cx="6552728" cy="646331"/>
          </a:xfrm>
          <a:prstGeom prst="rect">
            <a:avLst/>
          </a:prstGeom>
          <a:noFill/>
        </p:spPr>
        <p:txBody>
          <a:bodyPr wrap="square" rtlCol="0">
            <a:spAutoFit/>
          </a:bodyPr>
          <a:lstStyle/>
          <a:p>
            <a:pPr algn="ctr"/>
            <a:r>
              <a:rPr lang="en-IE" sz="3600" dirty="0" smtClean="0"/>
              <a:t>Striker </a:t>
            </a:r>
            <a:endParaRPr lang="en-US" sz="3600" dirty="0"/>
          </a:p>
        </p:txBody>
      </p:sp>
    </p:spTree>
  </p:cSld>
  <p:clrMapOvr>
    <a:masterClrMapping/>
  </p:clrMapOvr>
  <p:transition>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404664"/>
            <a:ext cx="6912768" cy="646331"/>
          </a:xfrm>
          <a:prstGeom prst="rect">
            <a:avLst/>
          </a:prstGeom>
          <a:noFill/>
        </p:spPr>
        <p:txBody>
          <a:bodyPr wrap="square" rtlCol="0">
            <a:spAutoFit/>
          </a:bodyPr>
          <a:lstStyle/>
          <a:p>
            <a:pPr algn="ctr"/>
            <a:r>
              <a:rPr lang="en-IE" sz="3600" dirty="0" smtClean="0"/>
              <a:t>SOCCER FACTS</a:t>
            </a:r>
            <a:endParaRPr lang="en-US" sz="3600" dirty="0"/>
          </a:p>
        </p:txBody>
      </p:sp>
      <p:sp>
        <p:nvSpPr>
          <p:cNvPr id="3" name="Rectangle 2"/>
          <p:cNvSpPr/>
          <p:nvPr/>
        </p:nvSpPr>
        <p:spPr>
          <a:xfrm>
            <a:off x="1907704" y="1028343"/>
            <a:ext cx="4950296" cy="4801314"/>
          </a:xfrm>
          <a:prstGeom prst="rect">
            <a:avLst/>
          </a:prstGeom>
          <a:solidFill>
            <a:schemeClr val="tx1">
              <a:lumMod val="95000"/>
            </a:schemeClr>
          </a:solidFill>
          <a:ln>
            <a:solidFill>
              <a:schemeClr val="tx1"/>
            </a:solidFill>
          </a:ln>
        </p:spPr>
        <p:txBody>
          <a:bodyPr wrap="square">
            <a:spAutoFit/>
          </a:bodyPr>
          <a:lstStyle/>
          <a:p>
            <a:r>
              <a:rPr lang="en-US" b="0" i="0" dirty="0" smtClean="0">
                <a:solidFill>
                  <a:srgbClr val="252525"/>
                </a:solidFill>
                <a:latin typeface="Arial"/>
              </a:rPr>
              <a:t>Belgium's national team have participated in three, quadrennial major football competitions. They appeared in the end stages of twelve </a:t>
            </a:r>
            <a:r>
              <a:rPr lang="en-US" b="0" i="0" u="none" strike="noStrike" dirty="0" smtClean="0">
                <a:solidFill>
                  <a:srgbClr val="0B0080"/>
                </a:solidFill>
                <a:latin typeface="Arial"/>
              </a:rPr>
              <a:t>FIFA World Cups</a:t>
            </a:r>
            <a:r>
              <a:rPr lang="en-US" b="0" i="0" dirty="0" smtClean="0">
                <a:solidFill>
                  <a:srgbClr val="252525"/>
                </a:solidFill>
                <a:latin typeface="Arial"/>
              </a:rPr>
              <a:t> and four </a:t>
            </a:r>
            <a:r>
              <a:rPr lang="en-US" b="0" i="0" u="none" strike="noStrike" dirty="0" smtClean="0">
                <a:solidFill>
                  <a:srgbClr val="0B0080"/>
                </a:solidFill>
                <a:latin typeface="Arial"/>
              </a:rPr>
              <a:t>UEFA European Football</a:t>
            </a:r>
            <a:r>
              <a:rPr lang="en-US" b="0" i="0" u="none" strike="noStrike" dirty="0" smtClean="0">
                <a:solidFill>
                  <a:srgbClr val="0B0080"/>
                </a:solidFill>
                <a:latin typeface="Arial"/>
                <a:hlinkClick r:id="rId2" tooltip="UEFA European Football Championship"/>
              </a:rPr>
              <a:t> </a:t>
            </a:r>
            <a:r>
              <a:rPr lang="en-US" b="0" i="0" u="none" strike="noStrike" dirty="0" smtClean="0">
                <a:solidFill>
                  <a:srgbClr val="0B0080"/>
                </a:solidFill>
                <a:latin typeface="Arial"/>
              </a:rPr>
              <a:t>Championships</a:t>
            </a:r>
            <a:r>
              <a:rPr lang="en-US" b="0" i="0" dirty="0" smtClean="0">
                <a:solidFill>
                  <a:srgbClr val="252525"/>
                </a:solidFill>
                <a:latin typeface="Arial"/>
              </a:rPr>
              <a:t>, and featured at three Olympic football tournaments, including the </a:t>
            </a:r>
            <a:r>
              <a:rPr lang="en-US" b="0" i="0" u="none" strike="noStrike" dirty="0" smtClean="0">
                <a:solidFill>
                  <a:srgbClr val="0B0080"/>
                </a:solidFill>
                <a:latin typeface="Arial"/>
              </a:rPr>
              <a:t>1920 Olympic tournament</a:t>
            </a:r>
            <a:r>
              <a:rPr lang="en-US" b="0" i="0" dirty="0" smtClean="0">
                <a:solidFill>
                  <a:srgbClr val="252525"/>
                </a:solidFill>
                <a:latin typeface="Arial"/>
              </a:rPr>
              <a:t> which they won. Other notable performances are victories over four </a:t>
            </a:r>
            <a:r>
              <a:rPr lang="en-US" b="0" i="0" u="none" strike="noStrike" dirty="0" smtClean="0">
                <a:solidFill>
                  <a:srgbClr val="0B0080"/>
                </a:solidFill>
                <a:latin typeface="Arial"/>
              </a:rPr>
              <a:t>reigning world</a:t>
            </a:r>
            <a:r>
              <a:rPr lang="en-US" b="0" i="0" u="none" strike="noStrike" dirty="0" smtClean="0">
                <a:solidFill>
                  <a:srgbClr val="0B0080"/>
                </a:solidFill>
                <a:latin typeface="Arial"/>
                <a:hlinkClick r:id="rId3" tooltip="FIFA World Cup"/>
              </a:rPr>
              <a:t> </a:t>
            </a:r>
            <a:r>
              <a:rPr lang="en-US" b="0" i="0" u="none" strike="noStrike" dirty="0" smtClean="0">
                <a:solidFill>
                  <a:srgbClr val="0B0080"/>
                </a:solidFill>
                <a:latin typeface="Arial"/>
              </a:rPr>
              <a:t>champions</a:t>
            </a:r>
            <a:r>
              <a:rPr lang="en-US" b="0" i="0" dirty="0" smtClean="0">
                <a:solidFill>
                  <a:srgbClr val="252525"/>
                </a:solidFill>
                <a:latin typeface="Arial"/>
              </a:rPr>
              <a:t>—West Germany, Brazil, Argentina and France—between 1954 and 2002. Belgium has longstanding football rivalries with its Dutch neighbors and its French counterparts, having played both teams nearly every year from 1905 to 1967. The squad has been known as </a:t>
            </a:r>
            <a:r>
              <a:rPr lang="en-US" b="0" i="1" dirty="0" smtClean="0">
                <a:solidFill>
                  <a:srgbClr val="252525"/>
                </a:solidFill>
                <a:latin typeface="Arial"/>
              </a:rPr>
              <a:t>the Red Devils</a:t>
            </a:r>
            <a:r>
              <a:rPr lang="en-US" b="0" i="0" dirty="0" smtClean="0">
                <a:solidFill>
                  <a:srgbClr val="252525"/>
                </a:solidFill>
                <a:latin typeface="Arial"/>
              </a:rPr>
              <a:t> since 1906; its supporters' group is named 1895.</a:t>
            </a:r>
            <a:endParaRPr lang="en-US" dirty="0"/>
          </a:p>
        </p:txBody>
      </p:sp>
    </p:spTree>
  </p:cSld>
  <p:clrMapOvr>
    <a:masterClrMapping/>
  </p:clrMapOvr>
  <p:transition>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404664"/>
            <a:ext cx="7344816" cy="646331"/>
          </a:xfrm>
          <a:prstGeom prst="rect">
            <a:avLst/>
          </a:prstGeom>
          <a:noFill/>
        </p:spPr>
        <p:txBody>
          <a:bodyPr wrap="square" rtlCol="0">
            <a:spAutoFit/>
          </a:bodyPr>
          <a:lstStyle/>
          <a:p>
            <a:pPr algn="ctr"/>
            <a:r>
              <a:rPr lang="en-IE" sz="3600" dirty="0" smtClean="0"/>
              <a:t> General facts</a:t>
            </a:r>
            <a:endParaRPr lang="en-US" sz="3600" dirty="0"/>
          </a:p>
        </p:txBody>
      </p:sp>
      <p:sp>
        <p:nvSpPr>
          <p:cNvPr id="4" name="Rectangle 3"/>
          <p:cNvSpPr/>
          <p:nvPr/>
        </p:nvSpPr>
        <p:spPr>
          <a:xfrm>
            <a:off x="2267744" y="2060848"/>
            <a:ext cx="4572000" cy="3384376"/>
          </a:xfrm>
          <a:prstGeom prst="rect">
            <a:avLst/>
          </a:prstGeom>
          <a:noFill/>
        </p:spPr>
        <p:txBody>
          <a:bodyPr wrap="square">
            <a:spAutoFit/>
          </a:bodyPr>
          <a:lstStyle/>
          <a:p>
            <a:r>
              <a:rPr lang="en-US" dirty="0"/>
              <a:t>Best result: runners-up 1980</a:t>
            </a:r>
            <a:br>
              <a:rPr lang="en-US" dirty="0"/>
            </a:br>
            <a:r>
              <a:rPr lang="en-US" dirty="0"/>
              <a:t>Coach: Marc </a:t>
            </a:r>
            <a:r>
              <a:rPr lang="en-US" dirty="0"/>
              <a:t>Wilmots</a:t>
            </a:r>
            <a:r>
              <a:rPr lang="en-US" dirty="0"/>
              <a:t/>
            </a:r>
            <a:br>
              <a:rPr lang="en-US" dirty="0"/>
            </a:br>
            <a:r>
              <a:rPr lang="en-US" dirty="0"/>
              <a:t>Leading scorers: all-time – Bernard </a:t>
            </a:r>
            <a:r>
              <a:rPr lang="en-US" dirty="0"/>
              <a:t>Voorhoof</a:t>
            </a:r>
            <a:r>
              <a:rPr lang="en-US" dirty="0"/>
              <a:t>, Paul Van </a:t>
            </a:r>
            <a:r>
              <a:rPr lang="en-US" dirty="0"/>
              <a:t>Himst</a:t>
            </a:r>
            <a:r>
              <a:rPr lang="en-US" dirty="0"/>
              <a:t> (30); current – Marouane Fellaini (15)</a:t>
            </a:r>
            <a:br>
              <a:rPr lang="en-US" dirty="0"/>
            </a:br>
            <a:r>
              <a:rPr lang="en-US" dirty="0"/>
              <a:t>Most appearances: all-time – Jan Ceulemans (96); current – Jan Vertonghen (76)</a:t>
            </a:r>
            <a:br>
              <a:rPr lang="en-US" dirty="0"/>
            </a:br>
            <a:r>
              <a:rPr lang="en-US" dirty="0"/>
              <a:t>Association formed: 1895</a:t>
            </a:r>
            <a:br>
              <a:rPr lang="en-US" dirty="0"/>
            </a:br>
            <a:r>
              <a:rPr lang="en-US" dirty="0"/>
              <a:t>Nickname: Rode Duivels/Diables Rouges (Red Devils)</a:t>
            </a:r>
            <a:br>
              <a:rPr lang="en-US" dirty="0"/>
            </a:br>
            <a:r>
              <a:rPr lang="en-US" dirty="0"/>
              <a:t>Where they play: Stade Roi Baudouin, Brussels</a:t>
            </a:r>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1" y="3429001"/>
          <a:ext cx="6095997" cy="2808310"/>
        </p:xfrm>
        <a:graphic>
          <a:graphicData uri="http://schemas.openxmlformats.org/drawingml/2006/table">
            <a:tbl>
              <a:tblPr/>
              <a:tblGrid>
                <a:gridCol w="1254141"/>
                <a:gridCol w="605232"/>
                <a:gridCol w="605232"/>
                <a:gridCol w="605232"/>
                <a:gridCol w="605232"/>
                <a:gridCol w="605232"/>
                <a:gridCol w="605232"/>
                <a:gridCol w="605232"/>
                <a:gridCol w="605232"/>
              </a:tblGrid>
              <a:tr h="875479">
                <a:tc>
                  <a:txBody>
                    <a:bodyPr/>
                    <a:lstStyle/>
                    <a:p>
                      <a:pPr algn="l" fontAlgn="b"/>
                      <a:endParaRPr lang="en-US" sz="1200" b="0" i="0" dirty="0">
                        <a:solidFill>
                          <a:srgbClr val="767676"/>
                        </a:solidFill>
                      </a:endParaRPr>
                    </a:p>
                  </a:txBody>
                  <a:tcPr marL="59899" marR="59899" marT="37437" marB="37437" anchor="b">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b"/>
                      <a:r>
                        <a:rPr lang="en-US" sz="1200" b="0" i="0" dirty="0">
                          <a:solidFill>
                            <a:srgbClr val="767676"/>
                          </a:solidFill>
                        </a:rPr>
                        <a:t>Played</a:t>
                      </a:r>
                    </a:p>
                  </a:txBody>
                  <a:tcPr marL="59899" marR="59899" marT="37437" marB="37437" anchor="b">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b"/>
                      <a:r>
                        <a:rPr lang="en-US" sz="1200" b="0" i="0" dirty="0">
                          <a:solidFill>
                            <a:srgbClr val="767676"/>
                          </a:solidFill>
                        </a:rPr>
                        <a:t>Won</a:t>
                      </a:r>
                    </a:p>
                  </a:txBody>
                  <a:tcPr marL="59899" marR="59899" marT="37437" marB="37437" anchor="b">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b"/>
                      <a:r>
                        <a:rPr lang="en-US" sz="1200" b="0" i="0" dirty="0">
                          <a:solidFill>
                            <a:srgbClr val="767676"/>
                          </a:solidFill>
                        </a:rPr>
                        <a:t>Draw</a:t>
                      </a:r>
                    </a:p>
                  </a:txBody>
                  <a:tcPr marL="59899" marR="59899" marT="37437" marB="37437" anchor="b">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b"/>
                      <a:r>
                        <a:rPr lang="en-US" sz="1200" b="0" i="0" dirty="0">
                          <a:solidFill>
                            <a:srgbClr val="767676"/>
                          </a:solidFill>
                        </a:rPr>
                        <a:t>Lost</a:t>
                      </a:r>
                    </a:p>
                  </a:txBody>
                  <a:tcPr marL="59899" marR="59899" marT="37437" marB="37437" anchor="b">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b"/>
                      <a:r>
                        <a:rPr lang="en-US" sz="1200" b="0" i="0" dirty="0">
                          <a:solidFill>
                            <a:srgbClr val="767676"/>
                          </a:solidFill>
                        </a:rPr>
                        <a:t>For</a:t>
                      </a:r>
                    </a:p>
                  </a:txBody>
                  <a:tcPr marL="59899" marR="59899" marT="37437" marB="37437" anchor="b">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b"/>
                      <a:r>
                        <a:rPr lang="en-US" sz="1200" b="0" i="0" dirty="0">
                          <a:solidFill>
                            <a:srgbClr val="767676"/>
                          </a:solidFill>
                        </a:rPr>
                        <a:t>Against</a:t>
                      </a:r>
                    </a:p>
                  </a:txBody>
                  <a:tcPr marL="59899" marR="59899" marT="37437" marB="37437" anchor="b">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b"/>
                      <a:r>
                        <a:rPr lang="en-US" sz="1200" b="0" i="0" dirty="0">
                          <a:solidFill>
                            <a:srgbClr val="767676"/>
                          </a:solidFill>
                        </a:rPr>
                        <a:t>Goal difference</a:t>
                      </a:r>
                    </a:p>
                  </a:txBody>
                  <a:tcPr marL="59899" marR="59899" marT="37437" marB="37437" anchor="b">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b"/>
                      <a:r>
                        <a:rPr lang="en-US" sz="1200" b="0" i="0" dirty="0">
                          <a:solidFill>
                            <a:srgbClr val="767676"/>
                          </a:solidFill>
                        </a:rPr>
                        <a:t>Points</a:t>
                      </a:r>
                    </a:p>
                  </a:txBody>
                  <a:tcPr marL="59899" marR="59899" marT="37437" marB="37437" anchor="b">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38045">
                <a:tc>
                  <a:txBody>
                    <a:bodyPr/>
                    <a:lstStyle/>
                    <a:p>
                      <a:pPr algn="l" fontAlgn="ctr"/>
                      <a:r>
                        <a:rPr lang="en-US" sz="1200" b="0" i="0" u="none" strike="noStrike" cap="all" dirty="0">
                          <a:solidFill>
                            <a:srgbClr val="1A1A1A"/>
                          </a:solidFill>
                          <a:hlinkClick r:id="rId2" tooltip="Italy"/>
                        </a:rPr>
                        <a:t>ITALY</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1</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1</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0</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0</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2</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0</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2</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1A1A1A"/>
                          </a:solidFill>
                        </a:rPr>
                        <a:t>3</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38045">
                <a:tc>
                  <a:txBody>
                    <a:bodyPr/>
                    <a:lstStyle/>
                    <a:p>
                      <a:pPr algn="l" fontAlgn="ctr"/>
                      <a:r>
                        <a:rPr lang="en-US" sz="1200" b="0" i="0" u="none" strike="noStrike" cap="all" dirty="0">
                          <a:solidFill>
                            <a:srgbClr val="1A1A1A"/>
                          </a:solidFill>
                          <a:hlinkClick r:id="rId3" tooltip="Sweden"/>
                        </a:rPr>
                        <a:t>SWEDEN</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1</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0</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1</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0</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1</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1</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0</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1A1A1A"/>
                          </a:solidFill>
                        </a:rPr>
                        <a:t>1</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618696">
                <a:tc>
                  <a:txBody>
                    <a:bodyPr/>
                    <a:lstStyle/>
                    <a:p>
                      <a:pPr algn="l" fontAlgn="ctr"/>
                      <a:r>
                        <a:rPr lang="en-US" sz="1200" b="0" i="0" u="none" strike="noStrike" cap="all" dirty="0">
                          <a:solidFill>
                            <a:srgbClr val="1A1A1A"/>
                          </a:solidFill>
                          <a:hlinkClick r:id="rId4" tooltip="Republic of Ireland"/>
                        </a:rPr>
                        <a:t>REPUBLIC OF IRELAND</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1</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0</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1</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0</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1</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1</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B8BAC1"/>
                          </a:solidFill>
                        </a:rPr>
                        <a:t>0</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1200" b="0" i="0" dirty="0">
                          <a:solidFill>
                            <a:srgbClr val="1A1A1A"/>
                          </a:solidFill>
                        </a:rPr>
                        <a:t>1</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38045">
                <a:tc>
                  <a:txBody>
                    <a:bodyPr/>
                    <a:lstStyle/>
                    <a:p>
                      <a:pPr algn="l" fontAlgn="ctr"/>
                      <a:r>
                        <a:rPr lang="en-US" sz="1200" b="0" i="0" u="none" strike="noStrike" cap="all" dirty="0">
                          <a:solidFill>
                            <a:srgbClr val="1A1A1A"/>
                          </a:solidFill>
                          <a:hlinkClick r:id="rId5" tooltip="Belgium"/>
                        </a:rPr>
                        <a:t>BELGIUM</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ctr" fontAlgn="ctr"/>
                      <a:r>
                        <a:rPr lang="en-US" sz="1200" b="0" i="0" dirty="0">
                          <a:solidFill>
                            <a:srgbClr val="B8BAC1"/>
                          </a:solidFill>
                        </a:rPr>
                        <a:t>1</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ctr" fontAlgn="ctr"/>
                      <a:r>
                        <a:rPr lang="en-US" sz="1200" b="0" i="0" dirty="0">
                          <a:solidFill>
                            <a:srgbClr val="B8BAC1"/>
                          </a:solidFill>
                        </a:rPr>
                        <a:t>0</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ctr" fontAlgn="ctr"/>
                      <a:r>
                        <a:rPr lang="en-US" sz="1200" b="0" i="0" dirty="0">
                          <a:solidFill>
                            <a:srgbClr val="B8BAC1"/>
                          </a:solidFill>
                        </a:rPr>
                        <a:t>0</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ctr" fontAlgn="ctr"/>
                      <a:r>
                        <a:rPr lang="en-US" sz="1200" b="0" i="0" dirty="0">
                          <a:solidFill>
                            <a:srgbClr val="B8BAC1"/>
                          </a:solidFill>
                        </a:rPr>
                        <a:t>1</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ctr" fontAlgn="ctr"/>
                      <a:r>
                        <a:rPr lang="en-US" sz="1200" b="0" i="0" dirty="0">
                          <a:solidFill>
                            <a:srgbClr val="B8BAC1"/>
                          </a:solidFill>
                        </a:rPr>
                        <a:t>0</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ctr" fontAlgn="ctr"/>
                      <a:r>
                        <a:rPr lang="en-US" sz="1200" b="0" i="0" dirty="0">
                          <a:solidFill>
                            <a:srgbClr val="B8BAC1"/>
                          </a:solidFill>
                        </a:rPr>
                        <a:t>2</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ctr" fontAlgn="ctr"/>
                      <a:r>
                        <a:rPr lang="en-US" sz="1200" b="0" i="0" dirty="0">
                          <a:solidFill>
                            <a:srgbClr val="B8BAC1"/>
                          </a:solidFill>
                        </a:rPr>
                        <a:t>-2</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ctr" fontAlgn="ctr"/>
                      <a:r>
                        <a:rPr lang="en-US" sz="1200" b="0" i="0" dirty="0">
                          <a:solidFill>
                            <a:srgbClr val="1A1A1A"/>
                          </a:solidFill>
                        </a:rPr>
                        <a:t>0</a:t>
                      </a:r>
                    </a:p>
                  </a:txBody>
                  <a:tcPr marL="59899" marR="59899" marT="37437" marB="37437" anchor="ctr">
                    <a:lnL>
                      <a:noFill/>
                    </a:lnL>
                    <a:lnR>
                      <a:noFill/>
                    </a:lnR>
                    <a:lnT w="9525" cap="flat" cmpd="sng" algn="ctr">
                      <a:solidFill>
                        <a:srgbClr val="DDDDDD"/>
                      </a:solidFill>
                      <a:prstDash val="solid"/>
                      <a:round/>
                      <a:headEnd type="none" w="med" len="med"/>
                      <a:tailEnd type="none" w="med" len="med"/>
                    </a:lnT>
                    <a:lnB>
                      <a:noFill/>
                    </a:lnB>
                    <a:solidFill>
                      <a:srgbClr val="FFFFFF"/>
                    </a:solidFill>
                  </a:tcPr>
                </a:tc>
              </a:tr>
            </a:tbl>
          </a:graphicData>
        </a:graphic>
      </p:graphicFrame>
      <p:sp>
        <p:nvSpPr>
          <p:cNvPr id="25601" name="Rectangle 1"/>
          <p:cNvSpPr>
            <a:spLocks noChangeArrowheads="1"/>
          </p:cNvSpPr>
          <p:nvPr/>
        </p:nvSpPr>
        <p:spPr bwMode="auto">
          <a:xfrm>
            <a:off x="0" y="-71482"/>
            <a:ext cx="65" cy="600164"/>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100" b="0" i="0" u="none" strike="noStrike" cap="none" normalizeH="0" baseline="0" dirty="0" smtClean="0">
              <a:ln>
                <a:noFill/>
              </a:ln>
              <a:solidFill>
                <a:srgbClr val="08315C"/>
              </a:solidFill>
              <a:effectLst/>
              <a:latin typeface="pf beau sans pr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4" name="TextBox 3"/>
          <p:cNvSpPr txBox="1"/>
          <p:nvPr/>
        </p:nvSpPr>
        <p:spPr>
          <a:xfrm>
            <a:off x="1259632" y="1772816"/>
            <a:ext cx="6696744" cy="646331"/>
          </a:xfrm>
          <a:prstGeom prst="rect">
            <a:avLst/>
          </a:prstGeom>
          <a:noFill/>
        </p:spPr>
        <p:txBody>
          <a:bodyPr wrap="square" rtlCol="0">
            <a:spAutoFit/>
          </a:bodyPr>
          <a:lstStyle/>
          <a:p>
            <a:pPr algn="ctr"/>
            <a:r>
              <a:rPr lang="en-IE" sz="3600" dirty="0" smtClean="0"/>
              <a:t>Tournament group</a:t>
            </a:r>
            <a:endParaRPr lang="en-US" sz="3600" dirty="0"/>
          </a:p>
        </p:txBody>
      </p:sp>
    </p:spTree>
  </p:cSld>
  <p:clrMapOvr>
    <a:masterClrMapping/>
  </p:clrMapOvr>
  <p:transition>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TotalTime>
  <Words>463</Words>
  <Application>Microsoft Office PowerPoint</Application>
  <PresentationFormat>On-screen Show (4:3)</PresentationFormat>
  <Paragraphs>280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My Project on Belgium</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dc:title>
  <dc:creator>PC</dc:creator>
  <cp:lastModifiedBy>PC</cp:lastModifiedBy>
  <cp:revision>10</cp:revision>
  <dcterms:created xsi:type="dcterms:W3CDTF">2016-06-15T14:10:18Z</dcterms:created>
  <dcterms:modified xsi:type="dcterms:W3CDTF">2016-06-15T15:48:46Z</dcterms:modified>
</cp:coreProperties>
</file>