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68" d="100"/>
          <a:sy n="68" d="100"/>
        </p:scale>
        <p:origin x="6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Ireland’s Great Famine</a:t>
            </a:r>
            <a:br>
              <a:rPr lang="en-IE" dirty="0" smtClean="0"/>
            </a:br>
            <a:r>
              <a:rPr lang="en-IE" dirty="0" smtClean="0"/>
              <a:t>1845-1852</a:t>
            </a:r>
            <a:endParaRPr lang="en-IE" dirty="0"/>
          </a:p>
        </p:txBody>
      </p:sp>
      <p:sp>
        <p:nvSpPr>
          <p:cNvPr id="3" name="Subtitle 2"/>
          <p:cNvSpPr>
            <a:spLocks noGrp="1"/>
          </p:cNvSpPr>
          <p:nvPr>
            <p:ph type="subTitle" idx="1"/>
          </p:nvPr>
        </p:nvSpPr>
        <p:spPr/>
        <p:txBody>
          <a:bodyPr/>
          <a:lstStyle/>
          <a:p>
            <a:r>
              <a:rPr lang="en-IE" dirty="0" smtClean="0"/>
              <a:t>By </a:t>
            </a:r>
            <a:r>
              <a:rPr lang="en-IE" dirty="0" err="1" smtClean="0"/>
              <a:t>Seán</a:t>
            </a:r>
            <a:r>
              <a:rPr lang="en-IE" dirty="0" smtClean="0"/>
              <a:t> Clarke.</a:t>
            </a:r>
            <a:endParaRPr lang="en-IE" dirty="0"/>
          </a:p>
        </p:txBody>
      </p:sp>
    </p:spTree>
    <p:extLst>
      <p:ext uri="{BB962C8B-B14F-4D97-AF65-F5344CB8AC3E}">
        <p14:creationId xmlns:p14="http://schemas.microsoft.com/office/powerpoint/2010/main" val="608070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It Started.</a:t>
            </a:r>
            <a:endParaRPr lang="en-IE" dirty="0"/>
          </a:p>
        </p:txBody>
      </p:sp>
      <p:sp>
        <p:nvSpPr>
          <p:cNvPr id="3" name="Content Placeholder 2"/>
          <p:cNvSpPr>
            <a:spLocks noGrp="1"/>
          </p:cNvSpPr>
          <p:nvPr>
            <p:ph idx="1"/>
          </p:nvPr>
        </p:nvSpPr>
        <p:spPr>
          <a:xfrm>
            <a:off x="677334" y="1322363"/>
            <a:ext cx="8596668" cy="5535637"/>
          </a:xfrm>
        </p:spPr>
        <p:txBody>
          <a:bodyPr>
            <a:normAutofit/>
          </a:bodyPr>
          <a:lstStyle/>
          <a:p>
            <a:pPr marL="0" indent="0">
              <a:buNone/>
            </a:pPr>
            <a:r>
              <a:rPr lang="en-IE" sz="2400" dirty="0" smtClean="0"/>
              <a:t>In 1840, Ireland was part of the British Empire, and a lot of poverty existed on the island at that time.</a:t>
            </a:r>
          </a:p>
          <a:p>
            <a:pPr marL="0" indent="0">
              <a:buNone/>
            </a:pPr>
            <a:endParaRPr lang="en-IE" sz="2400" dirty="0" smtClean="0"/>
          </a:p>
          <a:p>
            <a:pPr marL="0" indent="0">
              <a:buNone/>
            </a:pPr>
            <a:r>
              <a:rPr lang="en-IE" sz="2400" dirty="0" smtClean="0"/>
              <a:t>The </a:t>
            </a:r>
            <a:r>
              <a:rPr lang="en-IE" sz="2400" dirty="0"/>
              <a:t>potato was the main part of most peoples diet in Ireland because it </a:t>
            </a:r>
            <a:r>
              <a:rPr lang="en-IE" sz="2400" dirty="0" smtClean="0"/>
              <a:t>was </a:t>
            </a:r>
            <a:r>
              <a:rPr lang="en-IE" sz="2400" dirty="0"/>
              <a:t>cheap, easy to grow and nutritious.</a:t>
            </a:r>
          </a:p>
          <a:p>
            <a:pPr marL="0" indent="0">
              <a:buNone/>
            </a:pPr>
            <a:endParaRPr lang="en-IE" sz="2400" dirty="0" smtClean="0"/>
          </a:p>
          <a:p>
            <a:pPr marL="0" indent="0">
              <a:buNone/>
            </a:pPr>
            <a:r>
              <a:rPr lang="en-IE" sz="2400" dirty="0" smtClean="0"/>
              <a:t>In late summer 1845, newspapers throughout Europe reported a previously unknown disease that was destroying the potato crop from Belgium to England.</a:t>
            </a:r>
            <a:r>
              <a:rPr lang="en-IE" dirty="0" smtClean="0"/>
              <a:t> </a:t>
            </a:r>
            <a:endParaRPr lang="en-IE" dirty="0"/>
          </a:p>
          <a:p>
            <a:pPr marL="0" indent="0">
              <a:buNone/>
            </a:pPr>
            <a:endParaRPr lang="en-IE" dirty="0" smtClean="0"/>
          </a:p>
          <a:p>
            <a:pPr marL="0" indent="0">
              <a:buNone/>
            </a:pPr>
            <a:r>
              <a:rPr lang="en-IE" sz="2400" dirty="0" smtClean="0"/>
              <a:t>Blight first arrived in Ireland in August 1845,where it was first recorded in Dublin’s Botanic Gardens.</a:t>
            </a:r>
          </a:p>
          <a:p>
            <a:pPr marL="0" indent="0">
              <a:buNone/>
            </a:pPr>
            <a:endParaRPr lang="en-IE" sz="2400" dirty="0"/>
          </a:p>
        </p:txBody>
      </p:sp>
    </p:spTree>
    <p:extLst>
      <p:ext uri="{BB962C8B-B14F-4D97-AF65-F5344CB8AC3E}">
        <p14:creationId xmlns:p14="http://schemas.microsoft.com/office/powerpoint/2010/main" val="71964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is potato blight?</a:t>
            </a:r>
            <a:endParaRPr lang="en-IE" dirty="0"/>
          </a:p>
        </p:txBody>
      </p:sp>
      <p:sp>
        <p:nvSpPr>
          <p:cNvPr id="3" name="Content Placeholder 2"/>
          <p:cNvSpPr>
            <a:spLocks noGrp="1"/>
          </p:cNvSpPr>
          <p:nvPr>
            <p:ph idx="1"/>
          </p:nvPr>
        </p:nvSpPr>
        <p:spPr/>
        <p:txBody>
          <a:bodyPr>
            <a:normAutofit/>
          </a:bodyPr>
          <a:lstStyle/>
          <a:p>
            <a:r>
              <a:rPr lang="en-IE" sz="2000" dirty="0" smtClean="0"/>
              <a:t>The potato blight is a fungus that spreads through the air and is most deadly when weather conditions are warm and humid.</a:t>
            </a:r>
          </a:p>
          <a:p>
            <a:endParaRPr lang="en-IE" sz="2000" dirty="0" smtClean="0"/>
          </a:p>
          <a:p>
            <a:r>
              <a:rPr lang="en-IE" sz="2000" dirty="0" smtClean="0"/>
              <a:t>Blight is fast acting, and is able to wipe out a full crop overnight.</a:t>
            </a:r>
          </a:p>
          <a:p>
            <a:endParaRPr lang="en-IE" sz="2000" dirty="0"/>
          </a:p>
          <a:p>
            <a:r>
              <a:rPr lang="en-IE" sz="2000" dirty="0" smtClean="0"/>
              <a:t>The blight also attacks stored potatoes causing them to decay rapidly.</a:t>
            </a:r>
            <a:endParaRPr lang="en-IE" sz="2000" dirty="0"/>
          </a:p>
        </p:txBody>
      </p:sp>
      <p:pic>
        <p:nvPicPr>
          <p:cNvPr id="4" name="Picture 3" descr="Peronosporaceae - Wikipedi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4679" y="259886"/>
            <a:ext cx="2691524" cy="1798427"/>
          </a:xfrm>
          <a:prstGeom prst="rect">
            <a:avLst/>
          </a:prstGeom>
        </p:spPr>
      </p:pic>
    </p:spTree>
    <p:extLst>
      <p:ext uri="{BB962C8B-B14F-4D97-AF65-F5344CB8AC3E}">
        <p14:creationId xmlns:p14="http://schemas.microsoft.com/office/powerpoint/2010/main" val="731684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blight affects the potato.</a:t>
            </a:r>
            <a:endParaRPr lang="en-IE" dirty="0"/>
          </a:p>
        </p:txBody>
      </p:sp>
      <p:sp>
        <p:nvSpPr>
          <p:cNvPr id="3" name="Content Placeholder 2"/>
          <p:cNvSpPr>
            <a:spLocks noGrp="1"/>
          </p:cNvSpPr>
          <p:nvPr>
            <p:ph idx="1"/>
          </p:nvPr>
        </p:nvSpPr>
        <p:spPr/>
        <p:txBody>
          <a:bodyPr/>
          <a:lstStyle/>
          <a:p>
            <a:r>
              <a:rPr lang="en-IE" dirty="0" smtClean="0"/>
              <a:t>Blight affects the leaves on the plant, the leaves act as solar panels. Blight makes the leaves dry up and unable to take in light and water causing the crop to die.</a:t>
            </a:r>
          </a:p>
          <a:p>
            <a:endParaRPr lang="en-IE" dirty="0"/>
          </a:p>
          <a:p>
            <a:r>
              <a:rPr lang="en-IE" dirty="0" smtClean="0"/>
              <a:t>When a crop is affected by blight it would almost look like the crop has been burned.</a:t>
            </a:r>
            <a:endParaRPr lang="en-IE" dirty="0"/>
          </a:p>
        </p:txBody>
      </p:sp>
      <p:pic>
        <p:nvPicPr>
          <p:cNvPr id="4" name="Picture 3" descr="early blight (Alternaria solani ) on potato (Solanum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2357" y="3981158"/>
            <a:ext cx="5289453" cy="2466276"/>
          </a:xfrm>
          <a:prstGeom prst="rect">
            <a:avLst/>
          </a:prstGeom>
        </p:spPr>
      </p:pic>
    </p:spTree>
    <p:extLst>
      <p:ext uri="{BB962C8B-B14F-4D97-AF65-F5344CB8AC3E}">
        <p14:creationId xmlns:p14="http://schemas.microsoft.com/office/powerpoint/2010/main" val="3817346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Population of Ireland.</a:t>
            </a:r>
            <a:endParaRPr lang="en-IE" dirty="0"/>
          </a:p>
        </p:txBody>
      </p:sp>
      <p:sp>
        <p:nvSpPr>
          <p:cNvPr id="3" name="Content Placeholder 2"/>
          <p:cNvSpPr>
            <a:spLocks noGrp="1"/>
          </p:cNvSpPr>
          <p:nvPr>
            <p:ph idx="1"/>
          </p:nvPr>
        </p:nvSpPr>
        <p:spPr/>
        <p:txBody>
          <a:bodyPr/>
          <a:lstStyle/>
          <a:p>
            <a:pPr marL="0" indent="0">
              <a:buNone/>
            </a:pPr>
            <a:r>
              <a:rPr lang="en-IE" dirty="0" smtClean="0"/>
              <a:t>Over 3 million people either died or emigrated during the Great Famine.</a:t>
            </a:r>
          </a:p>
          <a:p>
            <a:pPr marL="0" indent="0">
              <a:buNone/>
            </a:pPr>
            <a:endParaRPr lang="en-IE" dirty="0"/>
          </a:p>
          <a:p>
            <a:pPr marL="0" indent="0">
              <a:buNone/>
            </a:pPr>
            <a:r>
              <a:rPr lang="en-IE" dirty="0" smtClean="0"/>
              <a:t>In 1841 the population of Ireland was 8.2 million.</a:t>
            </a:r>
          </a:p>
          <a:p>
            <a:pPr marL="0" indent="0">
              <a:buNone/>
            </a:pPr>
            <a:endParaRPr lang="en-IE" dirty="0"/>
          </a:p>
          <a:p>
            <a:pPr marL="0" indent="0">
              <a:buNone/>
            </a:pPr>
            <a:r>
              <a:rPr lang="en-IE" dirty="0" smtClean="0"/>
              <a:t>In 1851 the population of </a:t>
            </a:r>
            <a:r>
              <a:rPr lang="en-IE" dirty="0" smtClean="0"/>
              <a:t>Ireland was </a:t>
            </a:r>
            <a:r>
              <a:rPr lang="en-IE" dirty="0" smtClean="0"/>
              <a:t>6.6 million.</a:t>
            </a:r>
          </a:p>
          <a:p>
            <a:pPr marL="0" indent="0">
              <a:buNone/>
            </a:pPr>
            <a:endParaRPr lang="en-IE" dirty="0"/>
          </a:p>
          <a:p>
            <a:pPr marL="0" indent="0">
              <a:buNone/>
            </a:pPr>
            <a:r>
              <a:rPr lang="en-IE" dirty="0" smtClean="0"/>
              <a:t>Because of the crop failure most Irish families could not pay rent on their home. Little help was given by landlords or the British Government.</a:t>
            </a:r>
          </a:p>
          <a:p>
            <a:pPr marL="0" indent="0">
              <a:buNone/>
            </a:pPr>
            <a:endParaRPr lang="en-IE" dirty="0"/>
          </a:p>
          <a:p>
            <a:pPr marL="0" indent="0">
              <a:buNone/>
            </a:pPr>
            <a:r>
              <a:rPr lang="en-IE" dirty="0" smtClean="0"/>
              <a:t>Most families had 2 choices, to either emigrate or go to the </a:t>
            </a:r>
            <a:r>
              <a:rPr lang="en-IE" dirty="0" smtClean="0"/>
              <a:t>Work </a:t>
            </a:r>
            <a:r>
              <a:rPr lang="en-IE" dirty="0"/>
              <a:t>H</a:t>
            </a:r>
            <a:r>
              <a:rPr lang="en-IE" dirty="0" smtClean="0"/>
              <a:t>ouse</a:t>
            </a:r>
            <a:r>
              <a:rPr lang="en-IE" dirty="0" smtClean="0"/>
              <a:t>.</a:t>
            </a:r>
          </a:p>
          <a:p>
            <a:pPr marL="0" indent="0">
              <a:buNone/>
            </a:pPr>
            <a:endParaRPr lang="en-IE" dirty="0"/>
          </a:p>
        </p:txBody>
      </p:sp>
      <p:pic>
        <p:nvPicPr>
          <p:cNvPr id="4" name="Picture 3" descr="Great Famine (Ireland) - Wikipedi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3247" y="85444"/>
            <a:ext cx="2795623" cy="4015531"/>
          </a:xfrm>
          <a:prstGeom prst="rect">
            <a:avLst/>
          </a:prstGeom>
        </p:spPr>
      </p:pic>
    </p:spTree>
    <p:extLst>
      <p:ext uri="{BB962C8B-B14F-4D97-AF65-F5344CB8AC3E}">
        <p14:creationId xmlns:p14="http://schemas.microsoft.com/office/powerpoint/2010/main" val="1337726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456" y="533614"/>
            <a:ext cx="2453874" cy="543763"/>
          </a:xfrm>
        </p:spPr>
        <p:txBody>
          <a:bodyPr>
            <a:normAutofit fontScale="90000"/>
          </a:bodyPr>
          <a:lstStyle/>
          <a:p>
            <a:r>
              <a:rPr lang="en-IE" dirty="0" smtClean="0"/>
              <a:t>Emigration.</a:t>
            </a:r>
            <a:endParaRPr lang="en-IE" dirty="0"/>
          </a:p>
        </p:txBody>
      </p:sp>
      <p:sp>
        <p:nvSpPr>
          <p:cNvPr id="3" name="Content Placeholder 2"/>
          <p:cNvSpPr>
            <a:spLocks noGrp="1"/>
          </p:cNvSpPr>
          <p:nvPr>
            <p:ph idx="1"/>
          </p:nvPr>
        </p:nvSpPr>
        <p:spPr/>
        <p:txBody>
          <a:bodyPr/>
          <a:lstStyle/>
          <a:p>
            <a:r>
              <a:rPr lang="en-IE" dirty="0" smtClean="0"/>
              <a:t>Most people that left Ireland emigrated to Canada, England or North America.</a:t>
            </a:r>
          </a:p>
          <a:p>
            <a:endParaRPr lang="en-IE" dirty="0"/>
          </a:p>
          <a:p>
            <a:r>
              <a:rPr lang="en-IE" dirty="0" smtClean="0"/>
              <a:t>The ships were named “coffin ships” because of the poor hygiene standards and death rate on board due to disease and hunger.</a:t>
            </a:r>
          </a:p>
          <a:p>
            <a:endParaRPr lang="en-IE" dirty="0"/>
          </a:p>
          <a:p>
            <a:r>
              <a:rPr lang="en-IE" dirty="0" smtClean="0"/>
              <a:t>The Jeanie Johnston was a ship built in Quebec Canada in 1847.</a:t>
            </a:r>
          </a:p>
          <a:p>
            <a:endParaRPr lang="en-IE" dirty="0"/>
          </a:p>
          <a:p>
            <a:r>
              <a:rPr lang="en-IE" dirty="0" smtClean="0"/>
              <a:t>She transported two thousand five hundred people from Ireland to North America in over 16 voyages.</a:t>
            </a:r>
          </a:p>
        </p:txBody>
      </p:sp>
      <p:pic>
        <p:nvPicPr>
          <p:cNvPr id="1026" name="Picture 2" descr="50 minute guided tour of The Jeanie Johnston - An Irish Famine St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0796" y="247383"/>
            <a:ext cx="1913206" cy="1913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47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Public Works.</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Sir Robert Peel set up the public works programme.</a:t>
            </a:r>
          </a:p>
          <a:p>
            <a:endParaRPr lang="en-IE" dirty="0"/>
          </a:p>
          <a:p>
            <a:r>
              <a:rPr lang="en-IE" dirty="0" smtClean="0"/>
              <a:t>The Public Works was a place you could go and get a little bit of money if you had no other way of earning it.</a:t>
            </a:r>
            <a:endParaRPr lang="en-IE" dirty="0"/>
          </a:p>
          <a:p>
            <a:endParaRPr lang="en-IE" dirty="0" smtClean="0"/>
          </a:p>
          <a:p>
            <a:r>
              <a:rPr lang="en-IE" dirty="0" smtClean="0"/>
              <a:t>The work given was in most cases useless.</a:t>
            </a:r>
          </a:p>
          <a:p>
            <a:endParaRPr lang="en-IE" dirty="0"/>
          </a:p>
          <a:p>
            <a:r>
              <a:rPr lang="en-IE" dirty="0" smtClean="0"/>
              <a:t>The things they built were…roads, walls, piers</a:t>
            </a:r>
            <a:r>
              <a:rPr lang="en-IE" dirty="0"/>
              <a:t> </a:t>
            </a:r>
            <a:r>
              <a:rPr lang="en-IE" dirty="0" smtClean="0"/>
              <a:t>and useless structures.</a:t>
            </a:r>
          </a:p>
          <a:p>
            <a:endParaRPr lang="en-IE" dirty="0"/>
          </a:p>
          <a:p>
            <a:r>
              <a:rPr lang="en-IE" dirty="0" smtClean="0"/>
              <a:t>People who lived in rural areas had to often move to towns and cities because of eviction. Because of the poverty in the cities food riots and crime increased.</a:t>
            </a:r>
            <a:endParaRPr lang="en-IE" dirty="0"/>
          </a:p>
        </p:txBody>
      </p:sp>
      <p:pic>
        <p:nvPicPr>
          <p:cNvPr id="5" name="Picture 4" descr="FAMINE MEMORIAL BY ROWAN GILLESPIE [DUBLIN DOCKLANDS - CUS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1687" y="243840"/>
            <a:ext cx="2992315" cy="2357581"/>
          </a:xfrm>
          <a:prstGeom prst="rect">
            <a:avLst/>
          </a:prstGeom>
        </p:spPr>
      </p:pic>
    </p:spTree>
    <p:extLst>
      <p:ext uri="{BB962C8B-B14F-4D97-AF65-F5344CB8AC3E}">
        <p14:creationId xmlns:p14="http://schemas.microsoft.com/office/powerpoint/2010/main" val="1566319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Irish Rebellion.</a:t>
            </a:r>
            <a:endParaRPr lang="en-IE" dirty="0"/>
          </a:p>
        </p:txBody>
      </p:sp>
      <p:sp>
        <p:nvSpPr>
          <p:cNvPr id="3" name="Content Placeholder 2"/>
          <p:cNvSpPr>
            <a:spLocks noGrp="1"/>
          </p:cNvSpPr>
          <p:nvPr>
            <p:ph idx="1"/>
          </p:nvPr>
        </p:nvSpPr>
        <p:spPr/>
        <p:txBody>
          <a:bodyPr/>
          <a:lstStyle/>
          <a:p>
            <a:r>
              <a:rPr lang="en-IE" dirty="0" smtClean="0"/>
              <a:t>Many Irish people had the view that they had to free themselves from British rule in order to overcome the famine.</a:t>
            </a:r>
          </a:p>
          <a:p>
            <a:endParaRPr lang="en-IE" dirty="0"/>
          </a:p>
          <a:p>
            <a:r>
              <a:rPr lang="en-IE" dirty="0" smtClean="0"/>
              <a:t>A group </a:t>
            </a:r>
            <a:r>
              <a:rPr lang="en-IE" dirty="0"/>
              <a:t>c</a:t>
            </a:r>
            <a:r>
              <a:rPr lang="en-IE" dirty="0" smtClean="0"/>
              <a:t>alled the Young Irelanders formed the Irish Confederation.</a:t>
            </a:r>
          </a:p>
          <a:p>
            <a:endParaRPr lang="en-IE" dirty="0"/>
          </a:p>
          <a:p>
            <a:r>
              <a:rPr lang="en-IE" dirty="0" smtClean="0"/>
              <a:t> The Young Irelanders refused to rule out the possibility of using force to free Ireland from Britain.</a:t>
            </a:r>
          </a:p>
          <a:p>
            <a:endParaRPr lang="en-IE" dirty="0"/>
          </a:p>
          <a:p>
            <a:r>
              <a:rPr lang="en-IE" dirty="0" smtClean="0"/>
              <a:t>In 1848 in Waterford, the Irish flag was flown for the first time. A rising was also attempted in Tipperary, but was quickly defeated.</a:t>
            </a:r>
            <a:endParaRPr lang="en-IE" dirty="0"/>
          </a:p>
        </p:txBody>
      </p:sp>
      <p:pic>
        <p:nvPicPr>
          <p:cNvPr id="4" name="Picture 3" descr="Young Irelander Rebellion of 1848 - Wikipedi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1311" y="139896"/>
            <a:ext cx="3182691" cy="2020694"/>
          </a:xfrm>
          <a:prstGeom prst="rect">
            <a:avLst/>
          </a:prstGeom>
        </p:spPr>
      </p:pic>
    </p:spTree>
    <p:extLst>
      <p:ext uri="{BB962C8B-B14F-4D97-AF65-F5344CB8AC3E}">
        <p14:creationId xmlns:p14="http://schemas.microsoft.com/office/powerpoint/2010/main" val="2801761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70</TotalTime>
  <Words>542</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Ireland’s Great Famine 1845-1852</vt:lpstr>
      <vt:lpstr>How It Started.</vt:lpstr>
      <vt:lpstr>What is potato blight?</vt:lpstr>
      <vt:lpstr>How blight affects the potato.</vt:lpstr>
      <vt:lpstr>Population of Ireland.</vt:lpstr>
      <vt:lpstr>Emigration.</vt:lpstr>
      <vt:lpstr>Public Works.</vt:lpstr>
      <vt:lpstr>Irish Rebellion.</vt:lpstr>
    </vt:vector>
  </TitlesOfParts>
  <Company>Dublin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Ireland’s Great Famine.</dc:title>
  <dc:creator>Simon Clarke</dc:creator>
  <cp:lastModifiedBy>Simon Clarke</cp:lastModifiedBy>
  <cp:revision>15</cp:revision>
  <dcterms:created xsi:type="dcterms:W3CDTF">2021-01-20T19:09:03Z</dcterms:created>
  <dcterms:modified xsi:type="dcterms:W3CDTF">2021-01-22T19:55:24Z</dcterms:modified>
</cp:coreProperties>
</file>