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59" r:id="rId5"/>
    <p:sldId id="258" r:id="rId6"/>
    <p:sldId id="261" r:id="rId7"/>
    <p:sldId id="263"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2" d="100"/>
          <a:sy n="62" d="100"/>
        </p:scale>
        <p:origin x="40"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3/4/2021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3/4/2021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3/4/2021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3/4/2021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3/4/2021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3/4/2021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3/4/2021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0573A24-AD84-4562-A993-7D04E1D18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B3C087F8-F09C-4C07-B55F-6081689A24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Rectangle 29">
            <a:extLst>
              <a:ext uri="{FF2B5EF4-FFF2-40B4-BE49-F238E27FC236}">
                <a16:creationId xmlns:a16="http://schemas.microsoft.com/office/drawing/2014/main" id="{FC49D257-5737-4C0D-89EA-9C311AF2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176" y="0"/>
            <a:ext cx="6092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E13D267A-94F5-488A-94C6-5D7156D9AF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688333"/>
            <a:ext cx="6400800" cy="185701"/>
          </a:xfrm>
          <a:prstGeom prst="rect">
            <a:avLst/>
          </a:prstGeom>
        </p:spPr>
      </p:pic>
      <p:sp>
        <p:nvSpPr>
          <p:cNvPr id="34" name="Rectangle 33">
            <a:extLst>
              <a:ext uri="{FF2B5EF4-FFF2-40B4-BE49-F238E27FC236}">
                <a16:creationId xmlns:a16="http://schemas.microsoft.com/office/drawing/2014/main" id="{46CE3EB2-91DF-4F5D-8874-744AAAE31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162908"/>
            <a:ext cx="6411743" cy="253218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94EE1A7-3B74-4F96-8A54-CFB91C7ED1D0}"/>
              </a:ext>
            </a:extLst>
          </p:cNvPr>
          <p:cNvSpPr>
            <a:spLocks noGrp="1"/>
          </p:cNvSpPr>
          <p:nvPr>
            <p:ph type="ctrTitle"/>
          </p:nvPr>
        </p:nvSpPr>
        <p:spPr>
          <a:xfrm>
            <a:off x="680322" y="2403231"/>
            <a:ext cx="5192940" cy="2133600"/>
          </a:xfrm>
        </p:spPr>
        <p:txBody>
          <a:bodyPr anchor="ctr">
            <a:normAutofit/>
          </a:bodyPr>
          <a:lstStyle/>
          <a:p>
            <a:r>
              <a:rPr lang="en-IE" dirty="0"/>
              <a:t>World War 1</a:t>
            </a:r>
          </a:p>
        </p:txBody>
      </p:sp>
      <p:sp>
        <p:nvSpPr>
          <p:cNvPr id="3" name="Subtitle 2">
            <a:extLst>
              <a:ext uri="{FF2B5EF4-FFF2-40B4-BE49-F238E27FC236}">
                <a16:creationId xmlns:a16="http://schemas.microsoft.com/office/drawing/2014/main" id="{F828030E-2B67-4321-93F2-8B9AAFE3607A}"/>
              </a:ext>
            </a:extLst>
          </p:cNvPr>
          <p:cNvSpPr>
            <a:spLocks noGrp="1"/>
          </p:cNvSpPr>
          <p:nvPr>
            <p:ph type="subTitle" idx="1"/>
          </p:nvPr>
        </p:nvSpPr>
        <p:spPr>
          <a:xfrm>
            <a:off x="680323" y="4831173"/>
            <a:ext cx="5192940" cy="1117687"/>
          </a:xfrm>
        </p:spPr>
        <p:txBody>
          <a:bodyPr>
            <a:normAutofit/>
          </a:bodyPr>
          <a:lstStyle/>
          <a:p>
            <a:r>
              <a:rPr lang="en-IE" dirty="0"/>
              <a:t>By: Jack O’Shaughnessy</a:t>
            </a:r>
          </a:p>
        </p:txBody>
      </p:sp>
      <p:pic>
        <p:nvPicPr>
          <p:cNvPr id="6" name="Picture 5">
            <a:extLst>
              <a:ext uri="{FF2B5EF4-FFF2-40B4-BE49-F238E27FC236}">
                <a16:creationId xmlns:a16="http://schemas.microsoft.com/office/drawing/2014/main" id="{942C7C2B-4F89-4AB9-89CF-B22097686DDA}"/>
              </a:ext>
            </a:extLst>
          </p:cNvPr>
          <p:cNvPicPr>
            <a:picLocks noChangeAspect="1"/>
          </p:cNvPicPr>
          <p:nvPr/>
        </p:nvPicPr>
        <p:blipFill>
          <a:blip r:embed="rId4"/>
          <a:stretch>
            <a:fillRect/>
          </a:stretch>
        </p:blipFill>
        <p:spPr>
          <a:xfrm>
            <a:off x="6736079" y="1024255"/>
            <a:ext cx="4809490" cy="480949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545711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3CE67-88B0-4EC1-9782-620EAF3B5F7C}"/>
              </a:ext>
            </a:extLst>
          </p:cNvPr>
          <p:cNvSpPr>
            <a:spLocks noGrp="1"/>
          </p:cNvSpPr>
          <p:nvPr>
            <p:ph type="title"/>
          </p:nvPr>
        </p:nvSpPr>
        <p:spPr/>
        <p:txBody>
          <a:bodyPr/>
          <a:lstStyle/>
          <a:p>
            <a:r>
              <a:rPr lang="en-IE" dirty="0"/>
              <a:t>Contents</a:t>
            </a:r>
          </a:p>
        </p:txBody>
      </p:sp>
      <p:sp>
        <p:nvSpPr>
          <p:cNvPr id="3" name="Content Placeholder 2">
            <a:extLst>
              <a:ext uri="{FF2B5EF4-FFF2-40B4-BE49-F238E27FC236}">
                <a16:creationId xmlns:a16="http://schemas.microsoft.com/office/drawing/2014/main" id="{A4753A0F-CBB2-44D4-8328-D42BA5728D48}"/>
              </a:ext>
            </a:extLst>
          </p:cNvPr>
          <p:cNvSpPr>
            <a:spLocks noGrp="1"/>
          </p:cNvSpPr>
          <p:nvPr>
            <p:ph idx="1"/>
          </p:nvPr>
        </p:nvSpPr>
        <p:spPr/>
        <p:txBody>
          <a:bodyPr>
            <a:normAutofit/>
          </a:bodyPr>
          <a:lstStyle/>
          <a:p>
            <a:pPr marL="0" indent="0">
              <a:buNone/>
            </a:pPr>
            <a:endParaRPr lang="en-IE" dirty="0"/>
          </a:p>
          <a:p>
            <a:r>
              <a:rPr lang="en-IE" dirty="0"/>
              <a:t>1. How the war began</a:t>
            </a:r>
          </a:p>
          <a:p>
            <a:r>
              <a:rPr lang="en-IE" dirty="0"/>
              <a:t>2. Alliances </a:t>
            </a:r>
          </a:p>
          <a:p>
            <a:r>
              <a:rPr lang="en-IE" dirty="0"/>
              <a:t>3. Deaths and Injuries</a:t>
            </a:r>
          </a:p>
          <a:p>
            <a:r>
              <a:rPr lang="en-IE" dirty="0"/>
              <a:t>4. weapons</a:t>
            </a:r>
          </a:p>
          <a:p>
            <a:r>
              <a:rPr lang="en-IE" dirty="0"/>
              <a:t>5. Impact of WW1</a:t>
            </a:r>
          </a:p>
          <a:p>
            <a:r>
              <a:rPr lang="en-IE" dirty="0"/>
              <a:t>6. Facts  </a:t>
            </a:r>
          </a:p>
          <a:p>
            <a:endParaRPr lang="en-IE" dirty="0"/>
          </a:p>
        </p:txBody>
      </p:sp>
    </p:spTree>
    <p:extLst>
      <p:ext uri="{BB962C8B-B14F-4D97-AF65-F5344CB8AC3E}">
        <p14:creationId xmlns:p14="http://schemas.microsoft.com/office/powerpoint/2010/main" val="3546211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7D0669C1-CDCE-41C7-A9AB-65D9119F83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1" name="Rectangle 20">
              <a:extLst>
                <a:ext uri="{FF2B5EF4-FFF2-40B4-BE49-F238E27FC236}">
                  <a16:creationId xmlns:a16="http://schemas.microsoft.com/office/drawing/2014/main" id="{1F80B4EE-271C-45C6-9338-555D3B0C4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6FCF3DCC-E585-4F88-8F8B-4EABFEF062C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24" name="Rectangle 23">
            <a:extLst>
              <a:ext uri="{FF2B5EF4-FFF2-40B4-BE49-F238E27FC236}">
                <a16:creationId xmlns:a16="http://schemas.microsoft.com/office/drawing/2014/main" id="{F1AACF4D-AF22-463C-97CE-C34F0783C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5F321B9-FCA2-4A1B-811C-6D9F518C92BB}"/>
              </a:ext>
            </a:extLst>
          </p:cNvPr>
          <p:cNvSpPr>
            <a:spLocks noGrp="1"/>
          </p:cNvSpPr>
          <p:nvPr>
            <p:ph type="title"/>
          </p:nvPr>
        </p:nvSpPr>
        <p:spPr>
          <a:xfrm>
            <a:off x="680321" y="753228"/>
            <a:ext cx="5632247" cy="1080938"/>
          </a:xfrm>
        </p:spPr>
        <p:txBody>
          <a:bodyPr>
            <a:normAutofit/>
          </a:bodyPr>
          <a:lstStyle/>
          <a:p>
            <a:r>
              <a:rPr lang="en-IE"/>
              <a:t>How the war began </a:t>
            </a:r>
          </a:p>
        </p:txBody>
      </p:sp>
      <p:pic>
        <p:nvPicPr>
          <p:cNvPr id="26" name="Picture 25">
            <a:extLst>
              <a:ext uri="{FF2B5EF4-FFF2-40B4-BE49-F238E27FC236}">
                <a16:creationId xmlns:a16="http://schemas.microsoft.com/office/drawing/2014/main" id="{6524329A-37E7-4025-B6E9-A97D405368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3" name="Content Placeholder 2">
            <a:extLst>
              <a:ext uri="{FF2B5EF4-FFF2-40B4-BE49-F238E27FC236}">
                <a16:creationId xmlns:a16="http://schemas.microsoft.com/office/drawing/2014/main" id="{A5E90310-3B39-42F1-9CEE-6FF8D025E999}"/>
              </a:ext>
            </a:extLst>
          </p:cNvPr>
          <p:cNvSpPr>
            <a:spLocks noGrp="1"/>
          </p:cNvSpPr>
          <p:nvPr>
            <p:ph idx="1"/>
          </p:nvPr>
        </p:nvSpPr>
        <p:spPr>
          <a:xfrm>
            <a:off x="692823" y="2347531"/>
            <a:ext cx="5632246" cy="3599316"/>
          </a:xfrm>
        </p:spPr>
        <p:txBody>
          <a:bodyPr>
            <a:normAutofit fontScale="70000" lnSpcReduction="20000"/>
          </a:bodyPr>
          <a:lstStyle/>
          <a:p>
            <a:r>
              <a:rPr lang="en-IE" sz="2300" dirty="0"/>
              <a:t>The war began after the assassination of Archduke Franz Ferdinand, he was killed by a man called </a:t>
            </a:r>
            <a:r>
              <a:rPr lang="en-IE" sz="2300" dirty="0" err="1"/>
              <a:t>Gavrillo</a:t>
            </a:r>
            <a:r>
              <a:rPr lang="en-IE" sz="2300" dirty="0"/>
              <a:t> Princip who was in a Serbian  terrorist group called the Black Hand.</a:t>
            </a:r>
          </a:p>
          <a:p>
            <a:endParaRPr lang="en-IE" sz="2300" dirty="0"/>
          </a:p>
          <a:p>
            <a:r>
              <a:rPr lang="en-IE" sz="2300" dirty="0"/>
              <a:t>Archduke Franz Ferdinand was the heir to the Austro – Hungarian Empire.</a:t>
            </a:r>
          </a:p>
          <a:p>
            <a:endParaRPr lang="en-IE" sz="2300" dirty="0"/>
          </a:p>
          <a:p>
            <a:r>
              <a:rPr lang="en-IE" sz="2300" dirty="0"/>
              <a:t>The murder of Archduke Franz Ferdinand outraged Austria-Hungary, Austria Hungary was furious and with Germany’s support declared war on Serbia on the July 28</a:t>
            </a:r>
            <a:r>
              <a:rPr lang="en-IE" sz="2300" baseline="30000" dirty="0"/>
              <a:t>th</a:t>
            </a:r>
            <a:r>
              <a:rPr lang="en-IE" sz="2300" dirty="0"/>
              <a:t> 1914. </a:t>
            </a:r>
          </a:p>
          <a:p>
            <a:endParaRPr lang="en-IE" sz="2300" dirty="0"/>
          </a:p>
          <a:p>
            <a:r>
              <a:rPr lang="en-IE" sz="2300" dirty="0"/>
              <a:t>Within days Germany then declared war on Russia who was an ally of Serbia and invaded France via Belgium which then caused Britain to declare war on Germany</a:t>
            </a:r>
          </a:p>
          <a:p>
            <a:endParaRPr lang="en-IE" sz="1400" dirty="0"/>
          </a:p>
          <a:p>
            <a:endParaRPr lang="en-IE" sz="1400" dirty="0"/>
          </a:p>
          <a:p>
            <a:endParaRPr lang="en-IE" sz="1400" dirty="0"/>
          </a:p>
        </p:txBody>
      </p:sp>
      <p:pic>
        <p:nvPicPr>
          <p:cNvPr id="4" name="Picture 3">
            <a:extLst>
              <a:ext uri="{FF2B5EF4-FFF2-40B4-BE49-F238E27FC236}">
                <a16:creationId xmlns:a16="http://schemas.microsoft.com/office/drawing/2014/main" id="{FDA6ECC7-D9D9-4F88-B0BD-60FF44928B42}"/>
              </a:ext>
            </a:extLst>
          </p:cNvPr>
          <p:cNvPicPr>
            <a:picLocks noChangeAspect="1"/>
          </p:cNvPicPr>
          <p:nvPr/>
        </p:nvPicPr>
        <p:blipFill rotWithShape="1">
          <a:blip r:embed="rId4"/>
          <a:srcRect t="20244" r="2" b="37995"/>
          <a:stretch/>
        </p:blipFill>
        <p:spPr>
          <a:xfrm>
            <a:off x="6984387" y="484632"/>
            <a:ext cx="4719805" cy="2836084"/>
          </a:xfrm>
          <a:prstGeom prst="rect">
            <a:avLst/>
          </a:prstGeom>
          <a:ln>
            <a:noFill/>
          </a:ln>
          <a:effectLst>
            <a:outerShdw blurRad="76200" dist="63500" dir="5040000" algn="tl" rotWithShape="0">
              <a:srgbClr val="000000">
                <a:alpha val="41000"/>
              </a:srgbClr>
            </a:outerShdw>
          </a:effectLst>
        </p:spPr>
      </p:pic>
      <p:pic>
        <p:nvPicPr>
          <p:cNvPr id="5" name="Picture 4">
            <a:extLst>
              <a:ext uri="{FF2B5EF4-FFF2-40B4-BE49-F238E27FC236}">
                <a16:creationId xmlns:a16="http://schemas.microsoft.com/office/drawing/2014/main" id="{68BCB56D-8A02-4F5F-8D5E-AB2099E7EA40}"/>
              </a:ext>
            </a:extLst>
          </p:cNvPr>
          <p:cNvPicPr>
            <a:picLocks noChangeAspect="1"/>
          </p:cNvPicPr>
          <p:nvPr/>
        </p:nvPicPr>
        <p:blipFill rotWithShape="1">
          <a:blip r:embed="rId5"/>
          <a:srcRect r="4" b="5487"/>
          <a:stretch/>
        </p:blipFill>
        <p:spPr>
          <a:xfrm>
            <a:off x="6984386" y="3632401"/>
            <a:ext cx="4719805" cy="274353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945343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10D2AE-07EF-436A-9755-AA8DF4B93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CACDD17-9043-46DF-882D-420365B79C1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CF2D8AD5-434A-4C0E-9F5B-C1AFD645F3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2D2ED66-619B-418C-9DF4-3C0BA7E333F2}"/>
              </a:ext>
            </a:extLst>
          </p:cNvPr>
          <p:cNvSpPr>
            <a:spLocks noGrp="1"/>
          </p:cNvSpPr>
          <p:nvPr>
            <p:ph type="title"/>
          </p:nvPr>
        </p:nvSpPr>
        <p:spPr>
          <a:xfrm>
            <a:off x="680321" y="753228"/>
            <a:ext cx="4136123" cy="1080938"/>
          </a:xfrm>
        </p:spPr>
        <p:txBody>
          <a:bodyPr>
            <a:normAutofit/>
          </a:bodyPr>
          <a:lstStyle/>
          <a:p>
            <a:r>
              <a:rPr lang="en-IE" sz="2400"/>
              <a:t>Alliance</a:t>
            </a:r>
          </a:p>
        </p:txBody>
      </p:sp>
      <p:pic>
        <p:nvPicPr>
          <p:cNvPr id="15" name="Picture 14">
            <a:extLst>
              <a:ext uri="{FF2B5EF4-FFF2-40B4-BE49-F238E27FC236}">
                <a16:creationId xmlns:a16="http://schemas.microsoft.com/office/drawing/2014/main" id="{E92B246D-47CC-40F8-8DE7-B65D409E9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93C4A6A3-ECAB-4028-AB35-9A845BB66AF2}"/>
              </a:ext>
            </a:extLst>
          </p:cNvPr>
          <p:cNvSpPr>
            <a:spLocks noGrp="1"/>
          </p:cNvSpPr>
          <p:nvPr>
            <p:ph idx="1"/>
          </p:nvPr>
        </p:nvSpPr>
        <p:spPr>
          <a:xfrm>
            <a:off x="680321" y="2336873"/>
            <a:ext cx="4136123" cy="3599316"/>
          </a:xfrm>
        </p:spPr>
        <p:txBody>
          <a:bodyPr>
            <a:normAutofit/>
          </a:bodyPr>
          <a:lstStyle/>
          <a:p>
            <a:r>
              <a:rPr lang="en-IE" sz="1800"/>
              <a:t>In 1914 Europes six major powers were split into two alliances that would form the warring sides in World War 1. </a:t>
            </a:r>
          </a:p>
          <a:p>
            <a:endParaRPr lang="en-IE" sz="1800"/>
          </a:p>
          <a:p>
            <a:r>
              <a:rPr lang="en-IE" sz="1800"/>
              <a:t>Britain, France and Russia formed the Triple Entente.</a:t>
            </a:r>
          </a:p>
          <a:p>
            <a:endParaRPr lang="en-IE" sz="1800"/>
          </a:p>
          <a:p>
            <a:r>
              <a:rPr lang="en-IE" sz="1800"/>
              <a:t>Germay, Austria – Hungary and Italy formed the Triple Alliance.</a:t>
            </a:r>
          </a:p>
          <a:p>
            <a:endParaRPr lang="en-IE" sz="1800"/>
          </a:p>
          <a:p>
            <a:endParaRPr lang="en-IE" sz="1800"/>
          </a:p>
          <a:p>
            <a:endParaRPr lang="en-IE" sz="1800"/>
          </a:p>
          <a:p>
            <a:pPr marL="0" indent="0">
              <a:buNone/>
            </a:pPr>
            <a:endParaRPr lang="en-IE" sz="1800"/>
          </a:p>
        </p:txBody>
      </p:sp>
      <p:pic>
        <p:nvPicPr>
          <p:cNvPr id="4" name="Picture 3">
            <a:extLst>
              <a:ext uri="{FF2B5EF4-FFF2-40B4-BE49-F238E27FC236}">
                <a16:creationId xmlns:a16="http://schemas.microsoft.com/office/drawing/2014/main" id="{5AA7C775-3D09-4130-A93F-C771885308CF}"/>
              </a:ext>
            </a:extLst>
          </p:cNvPr>
          <p:cNvPicPr>
            <a:picLocks noChangeAspect="1"/>
          </p:cNvPicPr>
          <p:nvPr/>
        </p:nvPicPr>
        <p:blipFill>
          <a:blip r:embed="rId4"/>
          <a:stretch>
            <a:fillRect/>
          </a:stretch>
        </p:blipFill>
        <p:spPr>
          <a:xfrm>
            <a:off x="5276090" y="1262816"/>
            <a:ext cx="6303134" cy="4301888"/>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885983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10D2AE-07EF-436A-9755-AA8DF4B93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CACDD17-9043-46DF-882D-420365B79C1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CF2D8AD5-434A-4C0E-9F5B-C1AFD645F3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0EE9030-2AF4-492E-9CAA-091ACCFD691D}"/>
              </a:ext>
            </a:extLst>
          </p:cNvPr>
          <p:cNvSpPr>
            <a:spLocks noGrp="1"/>
          </p:cNvSpPr>
          <p:nvPr>
            <p:ph type="title"/>
          </p:nvPr>
        </p:nvSpPr>
        <p:spPr>
          <a:xfrm>
            <a:off x="680321" y="753228"/>
            <a:ext cx="4136123" cy="1080938"/>
          </a:xfrm>
        </p:spPr>
        <p:txBody>
          <a:bodyPr>
            <a:normAutofit/>
          </a:bodyPr>
          <a:lstStyle/>
          <a:p>
            <a:r>
              <a:rPr lang="en-IE" sz="2400"/>
              <a:t>Deaths and injuries </a:t>
            </a:r>
          </a:p>
        </p:txBody>
      </p:sp>
      <p:pic>
        <p:nvPicPr>
          <p:cNvPr id="15" name="Picture 14">
            <a:extLst>
              <a:ext uri="{FF2B5EF4-FFF2-40B4-BE49-F238E27FC236}">
                <a16:creationId xmlns:a16="http://schemas.microsoft.com/office/drawing/2014/main" id="{E92B246D-47CC-40F8-8DE7-B65D409E9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4392567C-6AAD-462C-8690-31928CD713CD}"/>
              </a:ext>
            </a:extLst>
          </p:cNvPr>
          <p:cNvSpPr>
            <a:spLocks noGrp="1"/>
          </p:cNvSpPr>
          <p:nvPr>
            <p:ph idx="1"/>
          </p:nvPr>
        </p:nvSpPr>
        <p:spPr>
          <a:xfrm>
            <a:off x="680321" y="2336873"/>
            <a:ext cx="4136123" cy="3599316"/>
          </a:xfrm>
        </p:spPr>
        <p:txBody>
          <a:bodyPr>
            <a:normAutofit/>
          </a:bodyPr>
          <a:lstStyle/>
          <a:p>
            <a:r>
              <a:rPr lang="en-IE" sz="1800" dirty="0"/>
              <a:t>In England around 1 million soldiers and citizens died</a:t>
            </a:r>
          </a:p>
          <a:p>
            <a:endParaRPr lang="en-IE" sz="1800" dirty="0"/>
          </a:p>
          <a:p>
            <a:r>
              <a:rPr lang="en-IE" sz="1800" dirty="0"/>
              <a:t>In Belgium 130,000 soldiers and citizens died </a:t>
            </a:r>
          </a:p>
          <a:p>
            <a:endParaRPr lang="en-IE" sz="1800" dirty="0"/>
          </a:p>
          <a:p>
            <a:r>
              <a:rPr lang="en-IE" sz="1800" dirty="0"/>
              <a:t>In France 1.6 million soldiers and citizens died</a:t>
            </a:r>
          </a:p>
          <a:p>
            <a:endParaRPr lang="en-IE" sz="1800" dirty="0"/>
          </a:p>
          <a:p>
            <a:r>
              <a:rPr lang="en-IE" sz="1800" dirty="0"/>
              <a:t>In Italy 1.1 million soldiers and citizens died </a:t>
            </a:r>
          </a:p>
          <a:p>
            <a:endParaRPr lang="en-IE" sz="1800" dirty="0"/>
          </a:p>
          <a:p>
            <a:endParaRPr lang="en-IE" sz="1800" dirty="0"/>
          </a:p>
        </p:txBody>
      </p:sp>
      <p:pic>
        <p:nvPicPr>
          <p:cNvPr id="4" name="Picture 3">
            <a:extLst>
              <a:ext uri="{FF2B5EF4-FFF2-40B4-BE49-F238E27FC236}">
                <a16:creationId xmlns:a16="http://schemas.microsoft.com/office/drawing/2014/main" id="{D175F6D2-A9B6-4A46-8DE0-5D2F9C8A464D}"/>
              </a:ext>
            </a:extLst>
          </p:cNvPr>
          <p:cNvPicPr>
            <a:picLocks noChangeAspect="1"/>
          </p:cNvPicPr>
          <p:nvPr/>
        </p:nvPicPr>
        <p:blipFill>
          <a:blip r:embed="rId4"/>
          <a:stretch>
            <a:fillRect/>
          </a:stretch>
        </p:blipFill>
        <p:spPr>
          <a:xfrm>
            <a:off x="5276090" y="656139"/>
            <a:ext cx="6303134" cy="5515241"/>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416065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10D2AE-07EF-436A-9755-AA8DF4B93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CACDD17-9043-46DF-882D-420365B79C1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CF2D8AD5-434A-4C0E-9F5B-C1AFD645F3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BA83D86-9E14-483C-BFB7-81AD22F1FF3C}"/>
              </a:ext>
            </a:extLst>
          </p:cNvPr>
          <p:cNvSpPr>
            <a:spLocks noGrp="1"/>
          </p:cNvSpPr>
          <p:nvPr>
            <p:ph type="title"/>
          </p:nvPr>
        </p:nvSpPr>
        <p:spPr>
          <a:xfrm>
            <a:off x="680321" y="753228"/>
            <a:ext cx="4136123" cy="1080938"/>
          </a:xfrm>
        </p:spPr>
        <p:txBody>
          <a:bodyPr>
            <a:normAutofit/>
          </a:bodyPr>
          <a:lstStyle/>
          <a:p>
            <a:r>
              <a:rPr lang="en-IE" sz="2400"/>
              <a:t>Weapons </a:t>
            </a:r>
          </a:p>
        </p:txBody>
      </p:sp>
      <p:pic>
        <p:nvPicPr>
          <p:cNvPr id="15" name="Picture 14">
            <a:extLst>
              <a:ext uri="{FF2B5EF4-FFF2-40B4-BE49-F238E27FC236}">
                <a16:creationId xmlns:a16="http://schemas.microsoft.com/office/drawing/2014/main" id="{E92B246D-47CC-40F8-8DE7-B65D409E9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BC84CA39-06EE-41F9-8C26-AF52752DEE82}"/>
              </a:ext>
            </a:extLst>
          </p:cNvPr>
          <p:cNvSpPr>
            <a:spLocks noGrp="1"/>
          </p:cNvSpPr>
          <p:nvPr>
            <p:ph idx="1"/>
          </p:nvPr>
        </p:nvSpPr>
        <p:spPr>
          <a:xfrm>
            <a:off x="680321" y="2336872"/>
            <a:ext cx="4136123" cy="3911527"/>
          </a:xfrm>
        </p:spPr>
        <p:txBody>
          <a:bodyPr>
            <a:normAutofit/>
          </a:bodyPr>
          <a:lstStyle/>
          <a:p>
            <a:r>
              <a:rPr lang="en-IE" sz="1800" dirty="0"/>
              <a:t>Artillery was the most affective destructive weapon on the Western Front. Guns could rain down high explosive shells, shrapnel and poison gas on the enemy and heavy fire could destroy troop concentrations, wire and fortified positions. </a:t>
            </a:r>
          </a:p>
          <a:p>
            <a:r>
              <a:rPr lang="en-IE" sz="1800" dirty="0"/>
              <a:t>Artillery was often key to successful operations.</a:t>
            </a:r>
          </a:p>
          <a:p>
            <a:endParaRPr lang="en-IE" sz="1800" dirty="0"/>
          </a:p>
          <a:p>
            <a:pPr marL="0" indent="0">
              <a:buNone/>
            </a:pPr>
            <a:r>
              <a:rPr lang="en-IE" sz="1800" dirty="0"/>
              <a:t>  </a:t>
            </a:r>
          </a:p>
        </p:txBody>
      </p:sp>
      <p:pic>
        <p:nvPicPr>
          <p:cNvPr id="4" name="Picture 3">
            <a:extLst>
              <a:ext uri="{FF2B5EF4-FFF2-40B4-BE49-F238E27FC236}">
                <a16:creationId xmlns:a16="http://schemas.microsoft.com/office/drawing/2014/main" id="{40AD8ACC-7218-44E4-BE04-8A3AAAD5B361}"/>
              </a:ext>
            </a:extLst>
          </p:cNvPr>
          <p:cNvPicPr>
            <a:picLocks noChangeAspect="1"/>
          </p:cNvPicPr>
          <p:nvPr/>
        </p:nvPicPr>
        <p:blipFill>
          <a:blip r:embed="rId4"/>
          <a:stretch>
            <a:fillRect/>
          </a:stretch>
        </p:blipFill>
        <p:spPr>
          <a:xfrm>
            <a:off x="5276090" y="1601609"/>
            <a:ext cx="6303134" cy="362430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235650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7D0669C1-CDCE-41C7-A9AB-65D9119F83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1" name="Rectangle 20">
              <a:extLst>
                <a:ext uri="{FF2B5EF4-FFF2-40B4-BE49-F238E27FC236}">
                  <a16:creationId xmlns:a16="http://schemas.microsoft.com/office/drawing/2014/main" id="{1F80B4EE-271C-45C6-9338-555D3B0C4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6FCF3DCC-E585-4F88-8F8B-4EABFEF062C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24" name="Rectangle 23">
            <a:extLst>
              <a:ext uri="{FF2B5EF4-FFF2-40B4-BE49-F238E27FC236}">
                <a16:creationId xmlns:a16="http://schemas.microsoft.com/office/drawing/2014/main" id="{F1AACF4D-AF22-463C-97CE-C34F0783C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4B27589-6196-4962-98D6-D5E8D184E7C7}"/>
              </a:ext>
            </a:extLst>
          </p:cNvPr>
          <p:cNvSpPr>
            <a:spLocks noGrp="1"/>
          </p:cNvSpPr>
          <p:nvPr>
            <p:ph type="title"/>
          </p:nvPr>
        </p:nvSpPr>
        <p:spPr>
          <a:xfrm>
            <a:off x="680321" y="753228"/>
            <a:ext cx="5632247" cy="1080938"/>
          </a:xfrm>
        </p:spPr>
        <p:txBody>
          <a:bodyPr>
            <a:normAutofit/>
          </a:bodyPr>
          <a:lstStyle/>
          <a:p>
            <a:r>
              <a:rPr lang="en-IE"/>
              <a:t>Impact of WW1</a:t>
            </a:r>
          </a:p>
        </p:txBody>
      </p:sp>
      <p:pic>
        <p:nvPicPr>
          <p:cNvPr id="26" name="Picture 25">
            <a:extLst>
              <a:ext uri="{FF2B5EF4-FFF2-40B4-BE49-F238E27FC236}">
                <a16:creationId xmlns:a16="http://schemas.microsoft.com/office/drawing/2014/main" id="{6524329A-37E7-4025-B6E9-A97D405368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3" name="Content Placeholder 2">
            <a:extLst>
              <a:ext uri="{FF2B5EF4-FFF2-40B4-BE49-F238E27FC236}">
                <a16:creationId xmlns:a16="http://schemas.microsoft.com/office/drawing/2014/main" id="{2DC69EC1-19AB-4B78-BEDC-A6B790DB7722}"/>
              </a:ext>
            </a:extLst>
          </p:cNvPr>
          <p:cNvSpPr>
            <a:spLocks noGrp="1"/>
          </p:cNvSpPr>
          <p:nvPr>
            <p:ph idx="1"/>
          </p:nvPr>
        </p:nvSpPr>
        <p:spPr>
          <a:xfrm>
            <a:off x="680322" y="2336873"/>
            <a:ext cx="5632246" cy="4039058"/>
          </a:xfrm>
        </p:spPr>
        <p:txBody>
          <a:bodyPr>
            <a:noAutofit/>
          </a:bodyPr>
          <a:lstStyle/>
          <a:p>
            <a:r>
              <a:rPr lang="en-IE" sz="1800" dirty="0"/>
              <a:t>WW1 boosted research in Technology because better transport and means of communication gave countries an advantage over their enemies.</a:t>
            </a:r>
          </a:p>
          <a:p>
            <a:r>
              <a:rPr lang="en-IE" sz="1800" dirty="0"/>
              <a:t>WW1 destroyed empires and created new nations, encouraged European colonies to seek Independence, forced the United States to become a world power and led to </a:t>
            </a:r>
            <a:r>
              <a:rPr lang="en-IE" sz="1800" dirty="0" err="1"/>
              <a:t>Soniet</a:t>
            </a:r>
            <a:r>
              <a:rPr lang="en-IE" sz="1800" dirty="0"/>
              <a:t> communism and the rise of Hitler.</a:t>
            </a:r>
          </a:p>
          <a:p>
            <a:r>
              <a:rPr lang="en-IE" sz="1800" dirty="0"/>
              <a:t>Germany surrendered on November 11</a:t>
            </a:r>
            <a:r>
              <a:rPr lang="en-IE" sz="1800" baseline="30000" dirty="0"/>
              <a:t>th</a:t>
            </a:r>
            <a:r>
              <a:rPr lang="en-IE" sz="1800" dirty="0"/>
              <a:t> 1918, all nations agreed to stop fighting until a peace agreement was negotiated.</a:t>
            </a:r>
          </a:p>
          <a:p>
            <a:r>
              <a:rPr lang="en-IE" sz="1800" dirty="0"/>
              <a:t>On June 28</a:t>
            </a:r>
            <a:r>
              <a:rPr lang="en-IE" sz="1800" baseline="30000" dirty="0"/>
              <a:t>th</a:t>
            </a:r>
            <a:r>
              <a:rPr lang="en-IE" sz="1800" dirty="0"/>
              <a:t> 1919 all Allied Nations signed the Treaty of Versailles.</a:t>
            </a:r>
          </a:p>
        </p:txBody>
      </p:sp>
      <p:pic>
        <p:nvPicPr>
          <p:cNvPr id="4" name="Picture 3">
            <a:extLst>
              <a:ext uri="{FF2B5EF4-FFF2-40B4-BE49-F238E27FC236}">
                <a16:creationId xmlns:a16="http://schemas.microsoft.com/office/drawing/2014/main" id="{975758BB-CD36-4420-81A8-D14CCD8DA2AC}"/>
              </a:ext>
            </a:extLst>
          </p:cNvPr>
          <p:cNvPicPr>
            <a:picLocks noChangeAspect="1"/>
          </p:cNvPicPr>
          <p:nvPr/>
        </p:nvPicPr>
        <p:blipFill rotWithShape="1">
          <a:blip r:embed="rId4"/>
          <a:srcRect r="4" b="19885"/>
          <a:stretch/>
        </p:blipFill>
        <p:spPr>
          <a:xfrm>
            <a:off x="6984387" y="484632"/>
            <a:ext cx="4719805" cy="2836084"/>
          </a:xfrm>
          <a:prstGeom prst="rect">
            <a:avLst/>
          </a:prstGeom>
          <a:ln>
            <a:noFill/>
          </a:ln>
          <a:effectLst>
            <a:outerShdw blurRad="76200" dist="63500" dir="5040000" algn="tl" rotWithShape="0">
              <a:srgbClr val="000000">
                <a:alpha val="41000"/>
              </a:srgbClr>
            </a:outerShdw>
          </a:effectLst>
        </p:spPr>
      </p:pic>
      <p:pic>
        <p:nvPicPr>
          <p:cNvPr id="5" name="Picture 4">
            <a:extLst>
              <a:ext uri="{FF2B5EF4-FFF2-40B4-BE49-F238E27FC236}">
                <a16:creationId xmlns:a16="http://schemas.microsoft.com/office/drawing/2014/main" id="{B517F7FA-6201-45E0-96F3-66540C211407}"/>
              </a:ext>
            </a:extLst>
          </p:cNvPr>
          <p:cNvPicPr>
            <a:picLocks noChangeAspect="1"/>
          </p:cNvPicPr>
          <p:nvPr/>
        </p:nvPicPr>
        <p:blipFill rotWithShape="1">
          <a:blip r:embed="rId5"/>
          <a:srcRect r="4" b="22499"/>
          <a:stretch/>
        </p:blipFill>
        <p:spPr>
          <a:xfrm>
            <a:off x="6984386" y="3632401"/>
            <a:ext cx="4719805" cy="274353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345468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10D2AE-07EF-436A-9755-AA8DF4B93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CACDD17-9043-46DF-882D-420365B79C1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CF2D8AD5-434A-4C0E-9F5B-C1AFD645F3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5187425-360A-4239-AD63-AEEDF6C91180}"/>
              </a:ext>
            </a:extLst>
          </p:cNvPr>
          <p:cNvSpPr>
            <a:spLocks noGrp="1"/>
          </p:cNvSpPr>
          <p:nvPr>
            <p:ph type="title"/>
          </p:nvPr>
        </p:nvSpPr>
        <p:spPr>
          <a:xfrm>
            <a:off x="680321" y="753228"/>
            <a:ext cx="4136123" cy="1080938"/>
          </a:xfrm>
        </p:spPr>
        <p:txBody>
          <a:bodyPr>
            <a:normAutofit/>
          </a:bodyPr>
          <a:lstStyle/>
          <a:p>
            <a:r>
              <a:rPr lang="en-IE" sz="2400"/>
              <a:t>Facts </a:t>
            </a:r>
          </a:p>
        </p:txBody>
      </p:sp>
      <p:pic>
        <p:nvPicPr>
          <p:cNvPr id="15" name="Picture 14">
            <a:extLst>
              <a:ext uri="{FF2B5EF4-FFF2-40B4-BE49-F238E27FC236}">
                <a16:creationId xmlns:a16="http://schemas.microsoft.com/office/drawing/2014/main" id="{E92B246D-47CC-40F8-8DE7-B65D409E9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5CB07667-22E3-4A87-B201-18474DF2C1E7}"/>
              </a:ext>
            </a:extLst>
          </p:cNvPr>
          <p:cNvSpPr>
            <a:spLocks noGrp="1"/>
          </p:cNvSpPr>
          <p:nvPr>
            <p:ph idx="1"/>
          </p:nvPr>
        </p:nvSpPr>
        <p:spPr>
          <a:xfrm>
            <a:off x="680321" y="2336873"/>
            <a:ext cx="4136123" cy="3599316"/>
          </a:xfrm>
        </p:spPr>
        <p:txBody>
          <a:bodyPr>
            <a:noAutofit/>
          </a:bodyPr>
          <a:lstStyle/>
          <a:p>
            <a:r>
              <a:rPr lang="en-IE" sz="1800" dirty="0"/>
              <a:t>A bomb that went off in in France was heard in England.</a:t>
            </a:r>
          </a:p>
          <a:p>
            <a:r>
              <a:rPr lang="en-IE" sz="1800" dirty="0"/>
              <a:t>The youngest soldier that went to war was an English solider who was only 12 years old. </a:t>
            </a:r>
          </a:p>
          <a:p>
            <a:r>
              <a:rPr lang="en-IE" sz="1800" dirty="0"/>
              <a:t>12 Million Letters were sent from family's of soldiers who had went to war.</a:t>
            </a:r>
          </a:p>
          <a:p>
            <a:r>
              <a:rPr lang="en-IE" sz="1800" dirty="0"/>
              <a:t>An unofficial truce was called on Christmas 1914 – from December 24</a:t>
            </a:r>
            <a:r>
              <a:rPr lang="en-IE" sz="1800" baseline="30000" dirty="0"/>
              <a:t>th</a:t>
            </a:r>
            <a:r>
              <a:rPr lang="en-IE" sz="1800" dirty="0"/>
              <a:t> to 26</a:t>
            </a:r>
            <a:r>
              <a:rPr lang="en-IE" sz="1800" baseline="30000" dirty="0"/>
              <a:t>th</a:t>
            </a:r>
            <a:r>
              <a:rPr lang="en-IE" sz="1800" dirty="0"/>
              <a:t> , Men played football with one another creating one of the most memorable images of the truce.</a:t>
            </a:r>
            <a:endParaRPr lang="en-IE" sz="1800" baseline="30000" dirty="0"/>
          </a:p>
        </p:txBody>
      </p:sp>
      <p:pic>
        <p:nvPicPr>
          <p:cNvPr id="4" name="Picture 3">
            <a:extLst>
              <a:ext uri="{FF2B5EF4-FFF2-40B4-BE49-F238E27FC236}">
                <a16:creationId xmlns:a16="http://schemas.microsoft.com/office/drawing/2014/main" id="{7198115C-E55B-4E52-AC6F-7392501DF16D}"/>
              </a:ext>
            </a:extLst>
          </p:cNvPr>
          <p:cNvPicPr>
            <a:picLocks noChangeAspect="1"/>
          </p:cNvPicPr>
          <p:nvPr/>
        </p:nvPicPr>
        <p:blipFill>
          <a:blip r:embed="rId4"/>
          <a:stretch>
            <a:fillRect/>
          </a:stretch>
        </p:blipFill>
        <p:spPr>
          <a:xfrm>
            <a:off x="5276090" y="1310089"/>
            <a:ext cx="6303134" cy="4207341"/>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505198436"/>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{7C2914ED-BC77-4E57-940B-87663C6577DF}tf04033917</Template>
  <TotalTime>216</TotalTime>
  <Words>437</Words>
  <Application>Microsoft Office PowerPoint</Application>
  <PresentationFormat>Widescreen</PresentationFormat>
  <Paragraphs>50</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Trebuchet MS</vt:lpstr>
      <vt:lpstr>Berlin</vt:lpstr>
      <vt:lpstr>World War 1</vt:lpstr>
      <vt:lpstr>Contents</vt:lpstr>
      <vt:lpstr>How the war began </vt:lpstr>
      <vt:lpstr>Alliance</vt:lpstr>
      <vt:lpstr>Deaths and injuries </vt:lpstr>
      <vt:lpstr>Weapons </vt:lpstr>
      <vt:lpstr>Impact of WW1</vt:lpstr>
      <vt:lpstr>Facts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1</dc:title>
  <dc:creator>Shane O Shaugnessy</dc:creator>
  <cp:lastModifiedBy>Shane O Shaugnessy</cp:lastModifiedBy>
  <cp:revision>19</cp:revision>
  <dcterms:created xsi:type="dcterms:W3CDTF">2021-02-25T20:10:29Z</dcterms:created>
  <dcterms:modified xsi:type="dcterms:W3CDTF">2021-03-04T21:35:55Z</dcterms:modified>
</cp:coreProperties>
</file>