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 id="2147483759" r:id="rId2"/>
  </p:sldMasterIdLst>
  <p:sldIdLst>
    <p:sldId id="256" r:id="rId3"/>
    <p:sldId id="257"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1" d="100"/>
          <a:sy n="101" d="100"/>
        </p:scale>
        <p:origin x="114"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04433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9081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523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0138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1603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639459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29402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52266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65232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49097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2131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3719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306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71330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8916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3077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25108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6163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3875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0313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2825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4/23/2020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5732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859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4/23/2020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92784177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4/23/2020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61855524"/>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2" r:id="rId6"/>
    <p:sldLayoutId id="2147483747" r:id="rId7"/>
    <p:sldLayoutId id="2147483748" r:id="rId8"/>
    <p:sldLayoutId id="2147483749" r:id="rId9"/>
    <p:sldLayoutId id="2147483750" r:id="rId10"/>
    <p:sldLayoutId id="2147483751" r:id="rId11"/>
    <p:sldLayoutId id="2147483753"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8" name="Rectangle 11">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4B6FBE01-0539-482B-A0BC-04D9F261D782}"/>
              </a:ext>
            </a:extLst>
          </p:cNvPr>
          <p:cNvSpPr>
            <a:spLocks noGrp="1"/>
          </p:cNvSpPr>
          <p:nvPr>
            <p:ph type="ctrTitle"/>
          </p:nvPr>
        </p:nvSpPr>
        <p:spPr>
          <a:xfrm>
            <a:off x="1263520" y="1272800"/>
            <a:ext cx="6544620" cy="4312402"/>
          </a:xfrm>
        </p:spPr>
        <p:txBody>
          <a:bodyPr anchor="ctr">
            <a:normAutofit/>
          </a:bodyPr>
          <a:lstStyle/>
          <a:p>
            <a:pPr algn="r"/>
            <a:r>
              <a:rPr lang="en-IE">
                <a:solidFill>
                  <a:schemeClr val="tx1"/>
                </a:solidFill>
              </a:rPr>
              <a:t>1916 rising </a:t>
            </a:r>
            <a:endParaRPr lang="en-US">
              <a:solidFill>
                <a:schemeClr val="tx1"/>
              </a:solidFill>
            </a:endParaRPr>
          </a:p>
        </p:txBody>
      </p:sp>
      <p:sp>
        <p:nvSpPr>
          <p:cNvPr id="3" name="Subtitle 2">
            <a:extLst>
              <a:ext uri="{FF2B5EF4-FFF2-40B4-BE49-F238E27FC236}">
                <a16:creationId xmlns:a16="http://schemas.microsoft.com/office/drawing/2014/main" id="{F3F4AF80-0E54-4948-A96C-CB45679A93A0}"/>
              </a:ext>
            </a:extLst>
          </p:cNvPr>
          <p:cNvSpPr>
            <a:spLocks noGrp="1"/>
          </p:cNvSpPr>
          <p:nvPr>
            <p:ph type="subTitle" idx="1"/>
          </p:nvPr>
        </p:nvSpPr>
        <p:spPr>
          <a:xfrm>
            <a:off x="8473440" y="1272800"/>
            <a:ext cx="2481307" cy="4312402"/>
          </a:xfrm>
        </p:spPr>
        <p:txBody>
          <a:bodyPr anchor="ctr">
            <a:normAutofit/>
          </a:bodyPr>
          <a:lstStyle/>
          <a:p>
            <a:pPr algn="l">
              <a:spcAft>
                <a:spcPts val="600"/>
              </a:spcAft>
            </a:pPr>
            <a:r>
              <a:rPr lang="en-IE" sz="2000"/>
              <a:t>Joseph Gavin</a:t>
            </a:r>
            <a:endParaRPr lang="en-US" sz="2000"/>
          </a:p>
        </p:txBody>
      </p:sp>
      <p:cxnSp>
        <p:nvCxnSpPr>
          <p:cNvPr id="19" name="Straight Connector 13">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38095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2944D55-544A-496A-A4E6-BD71A710D7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745" r="-1" b="1649"/>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941695"/>
            <a:ext cx="5452527" cy="4974610"/>
          </a:xfrm>
          <a:prstGeom prst="rect">
            <a:avLst/>
          </a:prstGeom>
          <a:solidFill>
            <a:schemeClr val="bg1">
              <a:lumMod val="75000"/>
              <a:lumOff val="25000"/>
            </a:schemeClr>
          </a:solidFill>
          <a:ln w="6350" cap="sq" cmpd="sng" algn="ctr">
            <a:noFill/>
            <a:prstDash val="solid"/>
            <a:miter lim="800000"/>
          </a:ln>
          <a:effectLst/>
        </p:spPr>
      </p:sp>
      <p:sp>
        <p:nvSpPr>
          <p:cNvPr id="20" name="Rectangle 19">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106424"/>
            <a:ext cx="5120640" cy="464515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04859FB3-29DE-42B7-8D40-0EE5C092E060}"/>
              </a:ext>
            </a:extLst>
          </p:cNvPr>
          <p:cNvSpPr>
            <a:spLocks noGrp="1"/>
          </p:cNvSpPr>
          <p:nvPr>
            <p:ph type="title"/>
          </p:nvPr>
        </p:nvSpPr>
        <p:spPr>
          <a:xfrm>
            <a:off x="1357951" y="1352277"/>
            <a:ext cx="4633416" cy="1371600"/>
          </a:xfrm>
        </p:spPr>
        <p:txBody>
          <a:bodyPr>
            <a:normAutofit/>
          </a:bodyPr>
          <a:lstStyle/>
          <a:p>
            <a:r>
              <a:rPr lang="en-IE" sz="4000"/>
              <a:t>Start of the 1916 rising</a:t>
            </a:r>
            <a:endParaRPr lang="en-US" sz="4000"/>
          </a:p>
        </p:txBody>
      </p:sp>
      <p:sp>
        <p:nvSpPr>
          <p:cNvPr id="3" name="Content Placeholder 2">
            <a:extLst>
              <a:ext uri="{FF2B5EF4-FFF2-40B4-BE49-F238E27FC236}">
                <a16:creationId xmlns:a16="http://schemas.microsoft.com/office/drawing/2014/main" id="{2D772217-6C81-4103-9106-B33E520C20F8}"/>
              </a:ext>
            </a:extLst>
          </p:cNvPr>
          <p:cNvSpPr>
            <a:spLocks noGrp="1"/>
          </p:cNvSpPr>
          <p:nvPr>
            <p:ph idx="1"/>
          </p:nvPr>
        </p:nvSpPr>
        <p:spPr>
          <a:xfrm>
            <a:off x="1357950" y="2852792"/>
            <a:ext cx="4633415" cy="2572193"/>
          </a:xfrm>
        </p:spPr>
        <p:txBody>
          <a:bodyPr>
            <a:normAutofit/>
          </a:bodyPr>
          <a:lstStyle/>
          <a:p>
            <a:r>
              <a:rPr lang="en-IE">
                <a:latin typeface="arial" panose="020B0604020202020204" pitchFamily="34" charset="0"/>
              </a:rPr>
              <a:t>The Easter Rising, also known as the Easter Rebellion, was an armed insurrection in Ireland during Easter Week, April 1916. The Rising was launched by Irish republicans to end British rule in Ireland and establish an independent Irish Republic while the United Kingdom was fighting the First World War</a:t>
            </a:r>
            <a:endParaRPr lang="en-US"/>
          </a:p>
        </p:txBody>
      </p:sp>
    </p:spTree>
    <p:extLst>
      <p:ext uri="{BB962C8B-B14F-4D97-AF65-F5344CB8AC3E}">
        <p14:creationId xmlns:p14="http://schemas.microsoft.com/office/powerpoint/2010/main" val="15721339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E9E3E83-25EA-4000-B684-F3F953154ACD}"/>
              </a:ext>
            </a:extLst>
          </p:cNvPr>
          <p:cNvSpPr>
            <a:spLocks noGrp="1"/>
          </p:cNvSpPr>
          <p:nvPr>
            <p:ph type="title"/>
          </p:nvPr>
        </p:nvSpPr>
        <p:spPr>
          <a:xfrm>
            <a:off x="676240" y="875324"/>
            <a:ext cx="3536510" cy="5093520"/>
          </a:xfrm>
        </p:spPr>
        <p:txBody>
          <a:bodyPr>
            <a:normAutofit/>
          </a:bodyPr>
          <a:lstStyle/>
          <a:p>
            <a:pPr algn="ctr"/>
            <a:r>
              <a:rPr lang="en-IE" sz="4400" dirty="0">
                <a:solidFill>
                  <a:schemeClr val="tx1"/>
                </a:solidFill>
              </a:rPr>
              <a:t>1916 Facts</a:t>
            </a:r>
            <a:endParaRPr lang="en-US" sz="4400" dirty="0">
              <a:solidFill>
                <a:schemeClr val="tx1"/>
              </a:solidFill>
            </a:endParaRPr>
          </a:p>
        </p:txBody>
      </p:sp>
      <p:sp>
        <p:nvSpPr>
          <p:cNvPr id="3" name="Content Placeholder 2">
            <a:extLst>
              <a:ext uri="{FF2B5EF4-FFF2-40B4-BE49-F238E27FC236}">
                <a16:creationId xmlns:a16="http://schemas.microsoft.com/office/drawing/2014/main" id="{C2C967EF-E573-4F61-8B76-D2A269E6622C}"/>
              </a:ext>
            </a:extLst>
          </p:cNvPr>
          <p:cNvSpPr>
            <a:spLocks noGrp="1"/>
          </p:cNvSpPr>
          <p:nvPr>
            <p:ph idx="1"/>
          </p:nvPr>
        </p:nvSpPr>
        <p:spPr>
          <a:xfrm>
            <a:off x="5478124" y="559477"/>
            <a:ext cx="5647076" cy="5475563"/>
          </a:xfrm>
        </p:spPr>
        <p:txBody>
          <a:bodyPr anchor="ctr">
            <a:normAutofit/>
          </a:bodyPr>
          <a:lstStyle/>
          <a:p>
            <a:pPr>
              <a:lnSpc>
                <a:spcPct val="100000"/>
              </a:lnSpc>
            </a:pPr>
            <a:r>
              <a:rPr lang="en-IE" sz="1700"/>
              <a:t>The seven members of Irish Republican Brotherhood Military Council who planned the Rising were Thomas Clarke, Seán McDermott, Patrick Pearse, Eamonn Ceannt, Joseph Plunkett, James Connolly, and Thomas MacDonagh. All were executed after the Rising.</a:t>
            </a:r>
          </a:p>
          <a:p>
            <a:pPr>
              <a:lnSpc>
                <a:spcPct val="100000"/>
              </a:lnSpc>
            </a:pPr>
            <a:endParaRPr lang="en-IE" sz="1700"/>
          </a:p>
          <a:p>
            <a:pPr>
              <a:lnSpc>
                <a:spcPct val="100000"/>
              </a:lnSpc>
            </a:pPr>
            <a:r>
              <a:rPr lang="en-IE" sz="1700"/>
              <a:t> The General Post Office became the main headquarters of the rebellion, with five of the seven members of the Military Council/Provisional Government of the Irish Republic serving there.</a:t>
            </a:r>
          </a:p>
          <a:p>
            <a:pPr>
              <a:lnSpc>
                <a:spcPct val="100000"/>
              </a:lnSpc>
            </a:pPr>
            <a:endParaRPr lang="en-IE" sz="1700"/>
          </a:p>
          <a:p>
            <a:pPr>
              <a:lnSpc>
                <a:spcPct val="100000"/>
              </a:lnSpc>
            </a:pPr>
            <a:r>
              <a:rPr lang="en-IE" sz="1700"/>
              <a:t>After hearing the news that a ship carrying German weaponry was captured, the Military Council decided to carry out the insurrection on Monday, April 24, 1916, in an emergency meeting held on Sunday morning, April 23. </a:t>
            </a:r>
          </a:p>
          <a:p>
            <a:pPr>
              <a:lnSpc>
                <a:spcPct val="100000"/>
              </a:lnSpc>
            </a:pPr>
            <a:r>
              <a:rPr lang="en-IE" sz="1700"/>
              <a:t>Before his execution, McDermott wrote, "I feel happiness the like of which I have never experienced. I die that the Irish nation might live</a:t>
            </a:r>
            <a:endParaRPr lang="en-US" sz="1700"/>
          </a:p>
        </p:txBody>
      </p:sp>
    </p:spTree>
    <p:extLst>
      <p:ext uri="{BB962C8B-B14F-4D97-AF65-F5344CB8AC3E}">
        <p14:creationId xmlns:p14="http://schemas.microsoft.com/office/powerpoint/2010/main" val="35988988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298184-6E55-4B25-9DB6-578B850812BD}"/>
              </a:ext>
            </a:extLst>
          </p:cNvPr>
          <p:cNvPicPr>
            <a:picLocks noChangeAspect="1"/>
          </p:cNvPicPr>
          <p:nvPr/>
        </p:nvPicPr>
        <p:blipFill rotWithShape="1">
          <a:blip r:embed="rId2"/>
          <a:srcRect r="-1" b="9616"/>
          <a:stretch/>
        </p:blipFill>
        <p:spPr>
          <a:xfrm>
            <a:off x="887201" y="727628"/>
            <a:ext cx="5048070" cy="5415552"/>
          </a:xfrm>
          <a:prstGeom prst="rect">
            <a:avLst/>
          </a:prstGeom>
        </p:spPr>
      </p:pic>
      <p:sp>
        <p:nvSpPr>
          <p:cNvPr id="35" name="Rectangle 34">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7BFDE4-705F-41B8-910F-A6F005003FE4}"/>
              </a:ext>
            </a:extLst>
          </p:cNvPr>
          <p:cNvSpPr>
            <a:spLocks noGrp="1"/>
          </p:cNvSpPr>
          <p:nvPr>
            <p:ph type="title"/>
          </p:nvPr>
        </p:nvSpPr>
        <p:spPr>
          <a:xfrm>
            <a:off x="7064082" y="642594"/>
            <a:ext cx="4472921" cy="1371600"/>
          </a:xfrm>
        </p:spPr>
        <p:txBody>
          <a:bodyPr>
            <a:normAutofit/>
          </a:bodyPr>
          <a:lstStyle/>
          <a:p>
            <a:r>
              <a:rPr lang="en-IE"/>
              <a:t>1916 leaders</a:t>
            </a:r>
            <a:endParaRPr lang="en-US"/>
          </a:p>
        </p:txBody>
      </p:sp>
      <p:sp>
        <p:nvSpPr>
          <p:cNvPr id="3" name="Content Placeholder 2">
            <a:extLst>
              <a:ext uri="{FF2B5EF4-FFF2-40B4-BE49-F238E27FC236}">
                <a16:creationId xmlns:a16="http://schemas.microsoft.com/office/drawing/2014/main" id="{3DB1EDDB-02B9-4508-9E20-77333AEA53FA}"/>
              </a:ext>
            </a:extLst>
          </p:cNvPr>
          <p:cNvSpPr>
            <a:spLocks noGrp="1"/>
          </p:cNvSpPr>
          <p:nvPr>
            <p:ph idx="1"/>
          </p:nvPr>
        </p:nvSpPr>
        <p:spPr>
          <a:xfrm>
            <a:off x="7064082" y="2103120"/>
            <a:ext cx="4472922" cy="3931920"/>
          </a:xfrm>
        </p:spPr>
        <p:txBody>
          <a:bodyPr>
            <a:normAutofit/>
          </a:bodyPr>
          <a:lstStyle/>
          <a:p>
            <a:r>
              <a:rPr lang="en-US"/>
              <a:t>Éamonn Ceannt. </a:t>
            </a:r>
          </a:p>
          <a:p>
            <a:r>
              <a:rPr lang="en-US"/>
              <a:t>Thomas James Clarke. </a:t>
            </a:r>
          </a:p>
          <a:p>
            <a:r>
              <a:rPr lang="en-US"/>
              <a:t>James Connolly </a:t>
            </a:r>
          </a:p>
          <a:p>
            <a:r>
              <a:rPr lang="en-US"/>
              <a:t>Seán MacDiarmada. </a:t>
            </a:r>
          </a:p>
          <a:p>
            <a:r>
              <a:rPr lang="en-US"/>
              <a:t>Thomas MacDonagh. </a:t>
            </a:r>
          </a:p>
          <a:p>
            <a:r>
              <a:rPr lang="en-US"/>
              <a:t>Patrick Pearse. </a:t>
            </a:r>
          </a:p>
          <a:p>
            <a:r>
              <a:rPr lang="en-US"/>
              <a:t>Joseph Mary Plunkett. </a:t>
            </a:r>
          </a:p>
          <a:p>
            <a:r>
              <a:rPr lang="en-US"/>
              <a:t>Roger Casement.</a:t>
            </a:r>
          </a:p>
        </p:txBody>
      </p:sp>
    </p:spTree>
    <p:extLst>
      <p:ext uri="{BB962C8B-B14F-4D97-AF65-F5344CB8AC3E}">
        <p14:creationId xmlns:p14="http://schemas.microsoft.com/office/powerpoint/2010/main" val="73311003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77" name="Rectangle 76">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3076" name="Picture 4" descr="The executed leaders of 1916">
            <a:extLst>
              <a:ext uri="{FF2B5EF4-FFF2-40B4-BE49-F238E27FC236}">
                <a16:creationId xmlns:a16="http://schemas.microsoft.com/office/drawing/2014/main" id="{3173CB27-29BB-48DA-8264-B646D55F7FB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357"/>
          <a:stretch/>
        </p:blipFill>
        <p:spPr bwMode="auto">
          <a:xfrm>
            <a:off x="365650" y="374904"/>
            <a:ext cx="11454494" cy="6108192"/>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941695"/>
            <a:ext cx="5452527" cy="4974610"/>
          </a:xfrm>
          <a:prstGeom prst="rect">
            <a:avLst/>
          </a:prstGeom>
          <a:solidFill>
            <a:schemeClr val="bg1">
              <a:lumMod val="75000"/>
              <a:lumOff val="25000"/>
            </a:schemeClr>
          </a:solidFill>
          <a:ln w="6350" cap="sq" cmpd="sng" algn="ctr">
            <a:noFill/>
            <a:prstDash val="solid"/>
            <a:miter lim="800000"/>
          </a:ln>
          <a:effectLst/>
        </p:spPr>
      </p:sp>
      <p:sp>
        <p:nvSpPr>
          <p:cNvPr id="81" name="Rectangle 80">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106424"/>
            <a:ext cx="5120640" cy="4645152"/>
          </a:xfrm>
          <a:prstGeom prst="rect">
            <a:avLst/>
          </a:prstGeom>
          <a:noFill/>
          <a:ln w="6350" cap="sq" cmpd="sng" algn="ctr">
            <a:solidFill>
              <a:schemeClr val="tx1"/>
            </a:solidFill>
            <a:prstDash val="solid"/>
            <a:miter lim="800000"/>
          </a:ln>
          <a:effectLst>
            <a:softEdge rad="0"/>
          </a:effectLst>
        </p:spPr>
      </p:sp>
      <p:sp>
        <p:nvSpPr>
          <p:cNvPr id="3" name="Title 2">
            <a:extLst>
              <a:ext uri="{FF2B5EF4-FFF2-40B4-BE49-F238E27FC236}">
                <a16:creationId xmlns:a16="http://schemas.microsoft.com/office/drawing/2014/main" id="{5AD49C53-E464-4809-9F6B-8CD3A4AFBC80}"/>
              </a:ext>
            </a:extLst>
          </p:cNvPr>
          <p:cNvSpPr>
            <a:spLocks noGrp="1"/>
          </p:cNvSpPr>
          <p:nvPr>
            <p:ph type="title"/>
          </p:nvPr>
        </p:nvSpPr>
        <p:spPr>
          <a:xfrm>
            <a:off x="1357950" y="1190416"/>
            <a:ext cx="4633416" cy="519269"/>
          </a:xfrm>
        </p:spPr>
        <p:txBody>
          <a:bodyPr vert="horz" lIns="91440" tIns="45720" rIns="91440" bIns="45720" rtlCol="0" anchor="ctr">
            <a:normAutofit fontScale="90000"/>
          </a:bodyPr>
          <a:lstStyle/>
          <a:p>
            <a:pPr algn="ctr">
              <a:lnSpc>
                <a:spcPct val="90000"/>
              </a:lnSpc>
            </a:pPr>
            <a:r>
              <a:rPr lang="en-US" sz="4000" dirty="0">
                <a:solidFill>
                  <a:schemeClr val="tx1">
                    <a:lumMod val="85000"/>
                    <a:lumOff val="15000"/>
                  </a:schemeClr>
                </a:solidFill>
              </a:rPr>
              <a:t>Executed Leaders</a:t>
            </a:r>
          </a:p>
        </p:txBody>
      </p:sp>
      <p:sp>
        <p:nvSpPr>
          <p:cNvPr id="4" name="Text Placeholder 3">
            <a:extLst>
              <a:ext uri="{FF2B5EF4-FFF2-40B4-BE49-F238E27FC236}">
                <a16:creationId xmlns:a16="http://schemas.microsoft.com/office/drawing/2014/main" id="{3401B289-4640-45E4-BEDF-E5BBC8D3D07D}"/>
              </a:ext>
            </a:extLst>
          </p:cNvPr>
          <p:cNvSpPr>
            <a:spLocks noGrp="1"/>
          </p:cNvSpPr>
          <p:nvPr>
            <p:ph type="body" sz="half" idx="2"/>
          </p:nvPr>
        </p:nvSpPr>
        <p:spPr>
          <a:xfrm>
            <a:off x="1357950" y="1793677"/>
            <a:ext cx="4633415" cy="3873907"/>
          </a:xfrm>
        </p:spPr>
        <p:txBody>
          <a:bodyPr vert="horz" lIns="91440" tIns="45720" rIns="91440" bIns="45720" rtlCol="0">
            <a:noAutofit/>
          </a:bodyPr>
          <a:lstStyle/>
          <a:p>
            <a:pPr indent="-182880" algn="ctr">
              <a:lnSpc>
                <a:spcPct val="90000"/>
              </a:lnSpc>
              <a:buFont typeface="Garamond" pitchFamily="18" charset="0"/>
              <a:buChar char="◦"/>
            </a:pPr>
            <a:r>
              <a:rPr lang="en-US" sz="1400" dirty="0"/>
              <a:t>Nine were executed for their part in planning or leading the rising.</a:t>
            </a:r>
          </a:p>
          <a:p>
            <a:pPr indent="-182880" algn="ctr">
              <a:lnSpc>
                <a:spcPct val="90000"/>
              </a:lnSpc>
              <a:buFont typeface="Garamond" pitchFamily="18" charset="0"/>
              <a:buChar char="◦"/>
            </a:pPr>
            <a:endParaRPr lang="en-US" sz="1000" dirty="0"/>
          </a:p>
          <a:p>
            <a:pPr indent="-182880" algn="ctr">
              <a:lnSpc>
                <a:spcPct val="90000"/>
              </a:lnSpc>
              <a:buFont typeface="Garamond" pitchFamily="18" charset="0"/>
              <a:buChar char="◦"/>
            </a:pPr>
            <a:r>
              <a:rPr lang="en-US" sz="1400" u="sng" dirty="0"/>
              <a:t>The nine leaders were</a:t>
            </a:r>
          </a:p>
          <a:p>
            <a:pPr indent="-182880" algn="ctr">
              <a:lnSpc>
                <a:spcPct val="90000"/>
              </a:lnSpc>
              <a:buFont typeface="Garamond" pitchFamily="18" charset="0"/>
              <a:buChar char="◦"/>
            </a:pPr>
            <a:endParaRPr lang="en-US" sz="1000" dirty="0"/>
          </a:p>
          <a:p>
            <a:pPr indent="-182880" algn="ctr">
              <a:lnSpc>
                <a:spcPct val="90000"/>
              </a:lnSpc>
              <a:buFont typeface="Garamond" pitchFamily="18" charset="0"/>
              <a:buChar char="◦"/>
            </a:pPr>
            <a:r>
              <a:rPr lang="en-US" sz="1400" dirty="0"/>
              <a:t>Roger Casement</a:t>
            </a:r>
          </a:p>
          <a:p>
            <a:pPr indent="-182880" algn="ctr">
              <a:lnSpc>
                <a:spcPct val="90000"/>
              </a:lnSpc>
              <a:buFont typeface="Garamond" pitchFamily="18" charset="0"/>
              <a:buChar char="◦"/>
            </a:pPr>
            <a:r>
              <a:rPr lang="en-US" sz="1400" dirty="0"/>
              <a:t>Con Colbert </a:t>
            </a:r>
          </a:p>
          <a:p>
            <a:pPr indent="-182880" algn="ctr">
              <a:lnSpc>
                <a:spcPct val="90000"/>
              </a:lnSpc>
              <a:buFont typeface="Garamond" pitchFamily="18" charset="0"/>
              <a:buChar char="◦"/>
            </a:pPr>
            <a:r>
              <a:rPr lang="en-US" sz="1400" dirty="0"/>
              <a:t>Edward Daly</a:t>
            </a:r>
          </a:p>
          <a:p>
            <a:pPr indent="-182880" algn="ctr">
              <a:lnSpc>
                <a:spcPct val="90000"/>
              </a:lnSpc>
              <a:buFont typeface="Garamond" pitchFamily="18" charset="0"/>
              <a:buChar char="◦"/>
            </a:pPr>
            <a:r>
              <a:rPr lang="en-US" sz="1400" dirty="0" err="1"/>
              <a:t>Seán</a:t>
            </a:r>
            <a:r>
              <a:rPr lang="en-US" sz="1400" dirty="0"/>
              <a:t> </a:t>
            </a:r>
            <a:r>
              <a:rPr lang="en-US" sz="1400" dirty="0" err="1"/>
              <a:t>Heuston</a:t>
            </a:r>
            <a:endParaRPr lang="en-US" sz="1400" dirty="0"/>
          </a:p>
          <a:p>
            <a:pPr indent="-182880" algn="ctr">
              <a:lnSpc>
                <a:spcPct val="90000"/>
              </a:lnSpc>
              <a:buFont typeface="Garamond" pitchFamily="18" charset="0"/>
              <a:buChar char="◦"/>
            </a:pPr>
            <a:r>
              <a:rPr lang="en-US" sz="1400" dirty="0"/>
              <a:t>Thomas Kent</a:t>
            </a:r>
          </a:p>
          <a:p>
            <a:pPr indent="-182880" algn="ctr">
              <a:lnSpc>
                <a:spcPct val="90000"/>
              </a:lnSpc>
              <a:buFont typeface="Garamond" pitchFamily="18" charset="0"/>
              <a:buChar char="◦"/>
            </a:pPr>
            <a:r>
              <a:rPr lang="en-US" sz="1400" dirty="0"/>
              <a:t>John MacBride</a:t>
            </a:r>
          </a:p>
          <a:p>
            <a:pPr indent="-182880" algn="ctr">
              <a:lnSpc>
                <a:spcPct val="90000"/>
              </a:lnSpc>
              <a:buFont typeface="Garamond" pitchFamily="18" charset="0"/>
              <a:buChar char="◦"/>
            </a:pPr>
            <a:r>
              <a:rPr lang="en-US" sz="1400" dirty="0"/>
              <a:t>Michael </a:t>
            </a:r>
            <a:r>
              <a:rPr lang="en-US" sz="1400" dirty="0" err="1"/>
              <a:t>Mallin</a:t>
            </a:r>
            <a:endParaRPr lang="en-US" sz="1400" dirty="0"/>
          </a:p>
          <a:p>
            <a:pPr indent="-182880" algn="ctr">
              <a:lnSpc>
                <a:spcPct val="90000"/>
              </a:lnSpc>
              <a:buFont typeface="Garamond" pitchFamily="18" charset="0"/>
              <a:buChar char="◦"/>
            </a:pPr>
            <a:r>
              <a:rPr lang="en-US" sz="1400" dirty="0"/>
              <a:t>Michael </a:t>
            </a:r>
            <a:r>
              <a:rPr lang="en-US" sz="1400" dirty="0" err="1"/>
              <a:t>O’Hanrahan</a:t>
            </a:r>
            <a:endParaRPr lang="en-US" sz="1400" dirty="0"/>
          </a:p>
          <a:p>
            <a:pPr indent="-182880" algn="ctr">
              <a:lnSpc>
                <a:spcPct val="90000"/>
              </a:lnSpc>
              <a:buFont typeface="Garamond" pitchFamily="18" charset="0"/>
              <a:buChar char="◦"/>
            </a:pPr>
            <a:r>
              <a:rPr lang="en-US" sz="1400" dirty="0"/>
              <a:t>William Pearse</a:t>
            </a:r>
            <a:br>
              <a:rPr lang="en-US" sz="1200" dirty="0"/>
            </a:br>
            <a:endParaRPr lang="en-US" sz="1200" dirty="0"/>
          </a:p>
        </p:txBody>
      </p:sp>
    </p:spTree>
    <p:extLst>
      <p:ext uri="{BB962C8B-B14F-4D97-AF65-F5344CB8AC3E}">
        <p14:creationId xmlns:p14="http://schemas.microsoft.com/office/powerpoint/2010/main" val="30121372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A5FF7234-6599-40AE-82B9-7FA3B1AD2C6B}"/>
              </a:ext>
            </a:extLst>
          </p:cNvPr>
          <p:cNvSpPr>
            <a:spLocks noGrp="1"/>
          </p:cNvSpPr>
          <p:nvPr>
            <p:ph type="title"/>
          </p:nvPr>
        </p:nvSpPr>
        <p:spPr>
          <a:xfrm>
            <a:off x="676240" y="875324"/>
            <a:ext cx="3536510" cy="5093520"/>
          </a:xfrm>
        </p:spPr>
        <p:txBody>
          <a:bodyPr>
            <a:normAutofit/>
          </a:bodyPr>
          <a:lstStyle/>
          <a:p>
            <a:pPr algn="ctr"/>
            <a:r>
              <a:rPr lang="en-IE" sz="4400">
                <a:solidFill>
                  <a:schemeClr val="tx1"/>
                </a:solidFill>
              </a:rPr>
              <a:t>End of the 1916 Rising</a:t>
            </a:r>
            <a:endParaRPr lang="en-US" sz="4400">
              <a:solidFill>
                <a:schemeClr val="tx1"/>
              </a:solidFill>
            </a:endParaRPr>
          </a:p>
        </p:txBody>
      </p:sp>
      <p:sp>
        <p:nvSpPr>
          <p:cNvPr id="3" name="Content Placeholder 2">
            <a:extLst>
              <a:ext uri="{FF2B5EF4-FFF2-40B4-BE49-F238E27FC236}">
                <a16:creationId xmlns:a16="http://schemas.microsoft.com/office/drawing/2014/main" id="{0C9A570A-6B8E-4FB6-9BEB-4F41A95E32F6}"/>
              </a:ext>
            </a:extLst>
          </p:cNvPr>
          <p:cNvSpPr>
            <a:spLocks noGrp="1"/>
          </p:cNvSpPr>
          <p:nvPr>
            <p:ph idx="1"/>
          </p:nvPr>
        </p:nvSpPr>
        <p:spPr>
          <a:xfrm>
            <a:off x="5017477" y="237745"/>
            <a:ext cx="6709703" cy="6382512"/>
          </a:xfrm>
        </p:spPr>
        <p:txBody>
          <a:bodyPr anchor="ctr">
            <a:normAutofit/>
          </a:bodyPr>
          <a:lstStyle/>
          <a:p>
            <a:pPr marL="0" indent="0">
              <a:lnSpc>
                <a:spcPct val="100000"/>
              </a:lnSpc>
              <a:buNone/>
            </a:pPr>
            <a:endParaRPr lang="en-IE" sz="1400" dirty="0">
              <a:latin typeface="+mj-lt"/>
            </a:endParaRPr>
          </a:p>
          <a:p>
            <a:pPr algn="ctr">
              <a:lnSpc>
                <a:spcPct val="100000"/>
              </a:lnSpc>
            </a:pPr>
            <a:r>
              <a:rPr lang="en-IE" sz="1600" dirty="0">
                <a:latin typeface="+mj-lt"/>
              </a:rPr>
              <a:t>On Saturday the 29th of April 1916, Patrick Pearse surrendered to the British commander General Lowe to save the lives of rebels and civilians. The rebels were taken as prisoners to Richmond Barracks.   Fifteen of the leaders were executed and many others were sent to prisons, mainly in England or Wales.</a:t>
            </a:r>
          </a:p>
          <a:p>
            <a:pPr algn="ctr">
              <a:lnSpc>
                <a:spcPct val="100000"/>
              </a:lnSpc>
            </a:pPr>
            <a:r>
              <a:rPr lang="en-IE" sz="1600" dirty="0">
                <a:latin typeface="+mj-lt"/>
              </a:rPr>
              <a:t>The 1916 Rising had failed to get independence for Ireland. However the Rising had made the cause of independence more popular as many Irish people were so outraged by the executions that they also began to call for independence from Britain. Outside of Dublin, the other main place where the Easter Rising took place was in Ashbourne, County Meath.</a:t>
            </a:r>
          </a:p>
          <a:p>
            <a:pPr algn="ctr">
              <a:lnSpc>
                <a:spcPct val="100000"/>
              </a:lnSpc>
            </a:pPr>
            <a:r>
              <a:rPr lang="en-IE" sz="1600" dirty="0">
                <a:latin typeface="+mj-lt"/>
              </a:rPr>
              <a:t>Dublin city centre was almost completely destroyed after the Easter Rising. There was a total of five hundred people killed during the fighting. Three hundred of the dead were civilians who were not involved in the fighting. There were a total of 2,500 wounded, of which 2,000 were ordinary civilians.</a:t>
            </a:r>
            <a:br>
              <a:rPr lang="en-IE" sz="1600" dirty="0">
                <a:latin typeface="+mj-lt"/>
              </a:rPr>
            </a:br>
            <a:br>
              <a:rPr lang="en-IE" sz="1600" dirty="0">
                <a:latin typeface="+mj-lt"/>
              </a:rPr>
            </a:br>
            <a:r>
              <a:rPr lang="en-IE" sz="1600" dirty="0">
                <a:latin typeface="+mj-lt"/>
              </a:rPr>
              <a:t>Fifteen executions took place after the Rising, and 1,841 suspected rebels were sent to prison in England.</a:t>
            </a:r>
            <a:endParaRPr lang="en-US" sz="1600" dirty="0">
              <a:latin typeface="+mj-lt"/>
            </a:endParaRPr>
          </a:p>
        </p:txBody>
      </p:sp>
    </p:spTree>
    <p:extLst>
      <p:ext uri="{BB962C8B-B14F-4D97-AF65-F5344CB8AC3E}">
        <p14:creationId xmlns:p14="http://schemas.microsoft.com/office/powerpoint/2010/main" val="520692152"/>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BrushVTI">
  <a:themeElements>
    <a:clrScheme name="AnalogousFromDarkSeedLeftStep">
      <a:dk1>
        <a:srgbClr val="000000"/>
      </a:dk1>
      <a:lt1>
        <a:srgbClr val="FFFFFF"/>
      </a:lt1>
      <a:dk2>
        <a:srgbClr val="244131"/>
      </a:dk2>
      <a:lt2>
        <a:srgbClr val="E6EBEB"/>
      </a:lt2>
      <a:accent1>
        <a:srgbClr val="C3524D"/>
      </a:accent1>
      <a:accent2>
        <a:srgbClr val="B23D69"/>
      </a:accent2>
      <a:accent3>
        <a:srgbClr val="C34DAA"/>
      </a:accent3>
      <a:accent4>
        <a:srgbClr val="9B3FB3"/>
      </a:accent4>
      <a:accent5>
        <a:srgbClr val="7B4FC4"/>
      </a:accent5>
      <a:accent6>
        <a:srgbClr val="5B60BE"/>
      </a:accent6>
      <a:hlink>
        <a:srgbClr val="A370CF"/>
      </a:hlink>
      <a:folHlink>
        <a:srgbClr val="848484"/>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3</TotalTime>
  <Words>476</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Arial</vt:lpstr>
      <vt:lpstr>Century Gothic</vt:lpstr>
      <vt:lpstr>Century Schoolbook</vt:lpstr>
      <vt:lpstr>Elephant</vt:lpstr>
      <vt:lpstr>Franklin Gothic Book</vt:lpstr>
      <vt:lpstr>Garamond</vt:lpstr>
      <vt:lpstr>SavonVTI</vt:lpstr>
      <vt:lpstr>BrushVTI</vt:lpstr>
      <vt:lpstr>1916 rising </vt:lpstr>
      <vt:lpstr>Start of the 1916 rising</vt:lpstr>
      <vt:lpstr>1916 Facts</vt:lpstr>
      <vt:lpstr>1916 leaders</vt:lpstr>
      <vt:lpstr>Executed Leaders</vt:lpstr>
      <vt:lpstr>End of the 1916 Rising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1916 rising </dc:title>
  <dc:creator>Lola Gavin</dc:creator>
  <cp:lastModifiedBy>Lola Gavin</cp:lastModifiedBy>
  <cp:revision>1</cp:revision>
  <dcterms:created xsi:type="dcterms:W3CDTF">2020-04-23T12:11:31Z</dcterms:created>
  <dcterms:modified xsi:type="dcterms:W3CDTF">2020-04-23T12:14:52Z</dcterms:modified>
</cp:coreProperties>
</file>