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8" d="100"/>
          <a:sy n="68"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b="1" dirty="0"/>
              <a:t>World War 1</a:t>
            </a:r>
            <a:r>
              <a:rPr lang="en-IE" dirty="0"/>
              <a:t/>
            </a:r>
            <a:br>
              <a:rPr lang="en-IE" dirty="0"/>
            </a:br>
            <a:r>
              <a:rPr lang="en-IE" dirty="0"/>
              <a:t>(The Great War)</a:t>
            </a:r>
          </a:p>
        </p:txBody>
      </p:sp>
      <p:sp>
        <p:nvSpPr>
          <p:cNvPr id="3" name="Subtitle 2"/>
          <p:cNvSpPr>
            <a:spLocks noGrp="1"/>
          </p:cNvSpPr>
          <p:nvPr>
            <p:ph type="subTitle" idx="1"/>
          </p:nvPr>
        </p:nvSpPr>
        <p:spPr/>
        <p:txBody>
          <a:bodyPr/>
          <a:lstStyle/>
          <a:p>
            <a:r>
              <a:rPr lang="en-IE" sz="2800" dirty="0">
                <a:solidFill>
                  <a:schemeClr val="tx1"/>
                </a:solidFill>
              </a:rPr>
              <a:t>Jul 28, 1914 – Nov 11, </a:t>
            </a:r>
            <a:r>
              <a:rPr lang="en-IE" sz="2800" dirty="0" smtClean="0">
                <a:solidFill>
                  <a:schemeClr val="tx1"/>
                </a:solidFill>
              </a:rPr>
              <a:t>1918</a:t>
            </a:r>
          </a:p>
          <a:p>
            <a:r>
              <a:rPr lang="en-IE" sz="2800" dirty="0" smtClean="0">
                <a:solidFill>
                  <a:schemeClr val="tx1"/>
                </a:solidFill>
              </a:rPr>
              <a:t>By </a:t>
            </a:r>
            <a:r>
              <a:rPr lang="en-IE" sz="2800" dirty="0" err="1" smtClean="0">
                <a:solidFill>
                  <a:schemeClr val="tx1"/>
                </a:solidFill>
              </a:rPr>
              <a:t>Seán</a:t>
            </a:r>
            <a:r>
              <a:rPr lang="en-IE" sz="2800" dirty="0" smtClean="0">
                <a:solidFill>
                  <a:schemeClr val="tx1"/>
                </a:solidFill>
              </a:rPr>
              <a:t> Clarke</a:t>
            </a:r>
            <a:endParaRPr lang="en-IE" sz="2800" dirty="0">
              <a:solidFill>
                <a:schemeClr val="tx1"/>
              </a:solidFill>
            </a:endParaRPr>
          </a:p>
          <a:p>
            <a:endParaRPr lang="en-IE" dirty="0"/>
          </a:p>
        </p:txBody>
      </p:sp>
    </p:spTree>
    <p:extLst>
      <p:ext uri="{BB962C8B-B14F-4D97-AF65-F5344CB8AC3E}">
        <p14:creationId xmlns:p14="http://schemas.microsoft.com/office/powerpoint/2010/main" val="319666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How did it start</a:t>
            </a:r>
            <a:endParaRPr lang="en-IE" dirty="0"/>
          </a:p>
        </p:txBody>
      </p:sp>
      <p:sp>
        <p:nvSpPr>
          <p:cNvPr id="3" name="Content Placeholder 2"/>
          <p:cNvSpPr>
            <a:spLocks noGrp="1"/>
          </p:cNvSpPr>
          <p:nvPr>
            <p:ph idx="1"/>
          </p:nvPr>
        </p:nvSpPr>
        <p:spPr>
          <a:xfrm>
            <a:off x="2589212" y="2133600"/>
            <a:ext cx="8915400" cy="2283655"/>
          </a:xfrm>
        </p:spPr>
        <p:txBody>
          <a:bodyPr/>
          <a:lstStyle/>
          <a:p>
            <a:r>
              <a:rPr lang="en-IE" dirty="0" smtClean="0"/>
              <a:t>World War 1 started after the </a:t>
            </a:r>
            <a:r>
              <a:rPr lang="en-IE" dirty="0"/>
              <a:t>assassination of Archduke Franz Ferdinand of Austria</a:t>
            </a:r>
            <a:r>
              <a:rPr lang="en-IE" dirty="0" smtClean="0"/>
              <a:t>.</a:t>
            </a:r>
          </a:p>
          <a:p>
            <a:r>
              <a:rPr lang="en-IE" dirty="0"/>
              <a:t>During the conflict, Germany, Austria-Hungary, Bulgaria and the Ottoman Empire (the Central Powers) fought against Great Britain, France, Russia, Italy, Romania, Japan and the United States (the Allied Powers</a:t>
            </a:r>
            <a:r>
              <a:rPr lang="en-IE" dirty="0" smtClean="0"/>
              <a:t>)</a:t>
            </a:r>
          </a:p>
          <a:p>
            <a:r>
              <a:rPr lang="en-IE" dirty="0"/>
              <a:t>By the time the war was over and the Allied Powers claimed victory, more than 16 million </a:t>
            </a:r>
            <a:r>
              <a:rPr lang="en-IE" dirty="0" smtClean="0"/>
              <a:t>people, soldiers </a:t>
            </a:r>
            <a:r>
              <a:rPr lang="en-IE" dirty="0"/>
              <a:t>and civilians </a:t>
            </a:r>
            <a:r>
              <a:rPr lang="en-IE" dirty="0" smtClean="0"/>
              <a:t>were </a:t>
            </a:r>
            <a:r>
              <a:rPr lang="en-IE" dirty="0"/>
              <a:t>dead.</a:t>
            </a:r>
            <a:endParaRPr lang="en-IE" dirty="0" smtClean="0"/>
          </a:p>
          <a:p>
            <a:endParaRPr lang="en-IE" dirty="0"/>
          </a:p>
        </p:txBody>
      </p:sp>
      <p:pic>
        <p:nvPicPr>
          <p:cNvPr id="1026" name="Picture 2" descr="Assassination of Archduke Franz Ferdinand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896" y="4078703"/>
            <a:ext cx="2349304" cy="2723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rld War 1 Facts -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4417255"/>
            <a:ext cx="3743324" cy="240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55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ractive map: Mapping the outbreak of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879" y="1392701"/>
            <a:ext cx="9098090" cy="50643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04879" y="534573"/>
            <a:ext cx="8087189" cy="646331"/>
          </a:xfrm>
          <a:prstGeom prst="rect">
            <a:avLst/>
          </a:prstGeom>
          <a:noFill/>
        </p:spPr>
        <p:txBody>
          <a:bodyPr wrap="square" rtlCol="0">
            <a:spAutoFit/>
          </a:bodyPr>
          <a:lstStyle/>
          <a:p>
            <a:r>
              <a:rPr lang="en-IE" sz="3600" dirty="0" smtClean="0">
                <a:latin typeface="+mj-lt"/>
              </a:rPr>
              <a:t>Alliances in World War 1</a:t>
            </a:r>
            <a:endParaRPr lang="en-IE" sz="3600" dirty="0">
              <a:latin typeface="+mj-lt"/>
            </a:endParaRPr>
          </a:p>
        </p:txBody>
      </p:sp>
    </p:spTree>
    <p:extLst>
      <p:ext uri="{BB962C8B-B14F-4D97-AF65-F5344CB8AC3E}">
        <p14:creationId xmlns:p14="http://schemas.microsoft.com/office/powerpoint/2010/main" val="3639497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Famous Battles In World War 1</a:t>
            </a:r>
            <a:endParaRPr lang="en-IE" dirty="0"/>
          </a:p>
        </p:txBody>
      </p:sp>
      <p:sp>
        <p:nvSpPr>
          <p:cNvPr id="4" name="Content Placeholder 3"/>
          <p:cNvSpPr>
            <a:spLocks noGrp="1"/>
          </p:cNvSpPr>
          <p:nvPr>
            <p:ph idx="1"/>
          </p:nvPr>
        </p:nvSpPr>
        <p:spPr>
          <a:xfrm>
            <a:off x="2589212" y="1528689"/>
            <a:ext cx="8915400" cy="3029243"/>
          </a:xfrm>
        </p:spPr>
        <p:txBody>
          <a:bodyPr>
            <a:normAutofit lnSpcReduction="10000"/>
          </a:bodyPr>
          <a:lstStyle/>
          <a:p>
            <a:r>
              <a:rPr lang="en-IE" b="1" dirty="0" smtClean="0"/>
              <a:t>Battle of Marne </a:t>
            </a:r>
            <a:r>
              <a:rPr lang="en-IE" dirty="0" smtClean="0"/>
              <a:t>in north-eastern France was the first major battle of World War 1. The French and English armies defeated the German army.</a:t>
            </a:r>
          </a:p>
          <a:p>
            <a:r>
              <a:rPr lang="en-IE" dirty="0" smtClean="0"/>
              <a:t>The </a:t>
            </a:r>
            <a:r>
              <a:rPr lang="en-IE" b="1" dirty="0" smtClean="0"/>
              <a:t>Battle of the Somme </a:t>
            </a:r>
            <a:r>
              <a:rPr lang="en-IE" dirty="0" smtClean="0"/>
              <a:t>on the western front was one of the biggest battles in World War 1. It lasted nearly 5 months involving 3 million Allied and German soldiers. 19,000 British soldiers were killed on the first day. By the end more than 3 million soldiers had fought on both sides, and more than 1 million had been killed.</a:t>
            </a:r>
          </a:p>
          <a:p>
            <a:r>
              <a:rPr lang="en-IE" dirty="0"/>
              <a:t>The </a:t>
            </a:r>
            <a:r>
              <a:rPr lang="en-IE" b="1" dirty="0"/>
              <a:t>Gallipoli campaign</a:t>
            </a:r>
            <a:r>
              <a:rPr lang="en-IE" dirty="0"/>
              <a:t> was </a:t>
            </a:r>
            <a:r>
              <a:rPr lang="en-IE" dirty="0" smtClean="0"/>
              <a:t>a battle intended </a:t>
            </a:r>
            <a:r>
              <a:rPr lang="en-IE" dirty="0"/>
              <a:t>to allow Allied ships to pass through the Dardanelles, </a:t>
            </a:r>
            <a:r>
              <a:rPr lang="en-IE" dirty="0" smtClean="0"/>
              <a:t>and capture </a:t>
            </a:r>
            <a:r>
              <a:rPr lang="en-IE" dirty="0"/>
              <a:t>Constantinople (now Istanbul</a:t>
            </a:r>
            <a:r>
              <a:rPr lang="en-IE" dirty="0" smtClean="0"/>
              <a:t>). </a:t>
            </a:r>
            <a:r>
              <a:rPr lang="en-IE" dirty="0"/>
              <a:t> </a:t>
            </a:r>
            <a:r>
              <a:rPr lang="en-IE" dirty="0" smtClean="0"/>
              <a:t>The battle was unsuccessful and 44,000 </a:t>
            </a:r>
            <a:r>
              <a:rPr lang="en-IE" dirty="0"/>
              <a:t>Allied soldiers </a:t>
            </a:r>
            <a:r>
              <a:rPr lang="en-IE" dirty="0" smtClean="0"/>
              <a:t>died.</a:t>
            </a:r>
          </a:p>
        </p:txBody>
      </p:sp>
      <p:sp>
        <p:nvSpPr>
          <p:cNvPr id="3" name="TextBox 2"/>
          <p:cNvSpPr txBox="1"/>
          <p:nvPr/>
        </p:nvSpPr>
        <p:spPr>
          <a:xfrm>
            <a:off x="1871003" y="2335237"/>
            <a:ext cx="184731" cy="369332"/>
          </a:xfrm>
          <a:prstGeom prst="rect">
            <a:avLst/>
          </a:prstGeom>
          <a:noFill/>
        </p:spPr>
        <p:txBody>
          <a:bodyPr wrap="none" rtlCol="0">
            <a:spAutoFit/>
          </a:bodyPr>
          <a:lstStyle/>
          <a:p>
            <a:endParaRPr lang="en-IE" dirty="0"/>
          </a:p>
        </p:txBody>
      </p:sp>
      <p:pic>
        <p:nvPicPr>
          <p:cNvPr id="3074" name="Picture 2" descr="Gallipoli Campaign | Summary, Map, Casualties, Significance, &amp; Facts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685" y="4248235"/>
            <a:ext cx="4135316" cy="24431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Battle of the Somme - History Learning 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656" y="4260987"/>
            <a:ext cx="4730644" cy="243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1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Trench Warfare</a:t>
            </a:r>
            <a:endParaRPr lang="en-IE" dirty="0"/>
          </a:p>
        </p:txBody>
      </p:sp>
      <p:sp>
        <p:nvSpPr>
          <p:cNvPr id="3" name="Content Placeholder 2"/>
          <p:cNvSpPr>
            <a:spLocks noGrp="1"/>
          </p:cNvSpPr>
          <p:nvPr>
            <p:ph idx="1"/>
          </p:nvPr>
        </p:nvSpPr>
        <p:spPr>
          <a:xfrm>
            <a:off x="2589212" y="1458351"/>
            <a:ext cx="8915400" cy="1861625"/>
          </a:xfrm>
        </p:spPr>
        <p:txBody>
          <a:bodyPr/>
          <a:lstStyle/>
          <a:p>
            <a:r>
              <a:rPr lang="en-IE" dirty="0"/>
              <a:t>By the winter of 1915, the opposing sides had both dug long ditches called trenches which faced each other, in some places just 30m </a:t>
            </a:r>
            <a:r>
              <a:rPr lang="en-IE" dirty="0" smtClean="0"/>
              <a:t>apart. </a:t>
            </a:r>
            <a:r>
              <a:rPr lang="en-IE" dirty="0"/>
              <a:t>These lines of narrow trenches stretched from the Belgian coast to Switzerland, and were known as the Western Front. Over five million British soldiers spent time living in these muddy, miserable ditches, taking it in turns to be on the Front </a:t>
            </a:r>
            <a:r>
              <a:rPr lang="en-IE" dirty="0" smtClean="0"/>
              <a:t>Line</a:t>
            </a:r>
            <a:r>
              <a:rPr lang="en-IE" dirty="0"/>
              <a:t>.</a:t>
            </a:r>
            <a:r>
              <a:rPr lang="en-IE" dirty="0" smtClean="0"/>
              <a:t> (The </a:t>
            </a:r>
            <a:r>
              <a:rPr lang="en-IE" dirty="0"/>
              <a:t>trench closest to the </a:t>
            </a:r>
            <a:r>
              <a:rPr lang="en-IE" dirty="0" smtClean="0"/>
              <a:t>enemy).</a:t>
            </a:r>
            <a:endParaRPr lang="en-IE" dirty="0"/>
          </a:p>
        </p:txBody>
      </p:sp>
      <p:sp>
        <p:nvSpPr>
          <p:cNvPr id="5" name="AutoShape 4" descr="World War I: Trench Warf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102" name="Picture 6" descr="World War I: Trench Warf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291" y="3829761"/>
            <a:ext cx="5230594" cy="30282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rench warfare | Definition, History, &amp; Facts | Brit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490" y="3829760"/>
            <a:ext cx="4995034" cy="302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0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Irish who fought in World War 1</a:t>
            </a:r>
            <a:endParaRPr lang="en-IE" dirty="0"/>
          </a:p>
        </p:txBody>
      </p:sp>
      <p:sp>
        <p:nvSpPr>
          <p:cNvPr id="3" name="Content Placeholder 2"/>
          <p:cNvSpPr>
            <a:spLocks noGrp="1"/>
          </p:cNvSpPr>
          <p:nvPr>
            <p:ph idx="1"/>
          </p:nvPr>
        </p:nvSpPr>
        <p:spPr>
          <a:xfrm>
            <a:off x="2592925" y="1447800"/>
            <a:ext cx="8915400" cy="2895600"/>
          </a:xfrm>
        </p:spPr>
        <p:txBody>
          <a:bodyPr>
            <a:normAutofit/>
          </a:bodyPr>
          <a:lstStyle/>
          <a:p>
            <a:r>
              <a:rPr lang="en-IE" dirty="0"/>
              <a:t>In all, about 210,000 Irishmen served in the British forces during World War One. Since there was no conscription, about 140,000 of these joined during the war as volunteers. </a:t>
            </a:r>
            <a:endParaRPr lang="en-IE" dirty="0" smtClean="0"/>
          </a:p>
          <a:p>
            <a:r>
              <a:rPr lang="en-IE" dirty="0" smtClean="0"/>
              <a:t>35,000</a:t>
            </a:r>
            <a:r>
              <a:rPr lang="en-IE" dirty="0"/>
              <a:t> </a:t>
            </a:r>
            <a:r>
              <a:rPr lang="en-IE" dirty="0" smtClean="0"/>
              <a:t>Irishmen</a:t>
            </a:r>
            <a:r>
              <a:rPr lang="en-IE" dirty="0"/>
              <a:t> died</a:t>
            </a:r>
            <a:r>
              <a:rPr lang="en-IE" dirty="0" smtClean="0"/>
              <a:t>.</a:t>
            </a:r>
          </a:p>
          <a:p>
            <a:r>
              <a:rPr lang="en-IE" dirty="0"/>
              <a:t> </a:t>
            </a:r>
            <a:r>
              <a:rPr lang="en-IE" dirty="0" smtClean="0"/>
              <a:t>Irish Regiments who had their </a:t>
            </a:r>
            <a:r>
              <a:rPr lang="en-IE" dirty="0"/>
              <a:t>battalions raised and garrisoned in Ireland, serving with the regular British </a:t>
            </a:r>
            <a:r>
              <a:rPr lang="en-IE" dirty="0" smtClean="0"/>
              <a:t>army in World War 1 included Royal Irish Regiment, Royal </a:t>
            </a:r>
            <a:r>
              <a:rPr lang="en-IE" dirty="0" err="1" smtClean="0"/>
              <a:t>Inniskilling</a:t>
            </a:r>
            <a:r>
              <a:rPr lang="en-IE" dirty="0" smtClean="0"/>
              <a:t> Fusiliers, Royal Irish Rifles, Princess Victoria’s, Connaught Rangers, Prince Of Wales’s Leinster Regiment, Royal Dublin Fusiliers and Royal Munster Fusiliers.</a:t>
            </a:r>
          </a:p>
        </p:txBody>
      </p:sp>
      <p:pic>
        <p:nvPicPr>
          <p:cNvPr id="5122" name="Picture 2" descr="https://upload.wikimedia.org/wikipedia/en/thumb/c/c3/Irish_WWI_poster_-_Is_Your_Home_Worth_Fighting_For%3F_-_Hely%27s_Limited%2C_Litho%2C_Dublin.jpg/250px-Irish_WWI_poster_-_Is_Your_Home_Worth_Fighting_For%3F_-_Hely%27s_Limited%2C_Litho%2C_Dub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300" y="3935578"/>
            <a:ext cx="1943100" cy="29224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lideshow: Irish World War I recruitment posters | Propaganda posters,  Military poster, Recruitment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149" y="4343400"/>
            <a:ext cx="1672151" cy="249405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irst World War Recruitment Posters | Imperial War Museu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625" y="4322856"/>
            <a:ext cx="16533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9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709390"/>
          </a:xfrm>
        </p:spPr>
        <p:txBody>
          <a:bodyPr/>
          <a:lstStyle/>
          <a:p>
            <a:r>
              <a:rPr lang="en-IE" dirty="0" smtClean="0"/>
              <a:t>The Royal Dublin Fusiliers</a:t>
            </a:r>
            <a:endParaRPr lang="en-IE" dirty="0"/>
          </a:p>
        </p:txBody>
      </p:sp>
      <p:sp>
        <p:nvSpPr>
          <p:cNvPr id="4" name="AutoShape 2" descr="The Royal Dublin Fusiliers | National Army Muse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6150" name="Picture 6" descr="Cap badge of The Royal Dublin Fusiliers, c1898-19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264" y="0"/>
            <a:ext cx="2873375" cy="22987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olour party, 2nd Battalion, Royal Dublin Fusiliers, at Le Quesnoy after the armistice, World War One, 19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264" y="2400947"/>
            <a:ext cx="3152436" cy="44570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92924" y="1714500"/>
            <a:ext cx="5877976" cy="4524315"/>
          </a:xfrm>
          <a:prstGeom prst="rect">
            <a:avLst/>
          </a:prstGeom>
          <a:noFill/>
        </p:spPr>
        <p:txBody>
          <a:bodyPr wrap="square" rtlCol="0">
            <a:spAutoFit/>
          </a:bodyPr>
          <a:lstStyle/>
          <a:p>
            <a:r>
              <a:rPr lang="en-IE" dirty="0"/>
              <a:t>The Royal Dublin Fusiliers was an infantry regiment of the British Army, which recruited in the east of Ireland. Created in 1881 by the amalgamation of two former East India Company regiments, it was disbanded in 1922 on the establishment of the Irish Free State</a:t>
            </a:r>
            <a:r>
              <a:rPr lang="en-IE" dirty="0" smtClean="0"/>
              <a:t>.</a:t>
            </a:r>
          </a:p>
          <a:p>
            <a:endParaRPr lang="en-IE" dirty="0"/>
          </a:p>
          <a:p>
            <a:r>
              <a:rPr lang="en-IE" dirty="0"/>
              <a:t>The regiment raised six battalions for the </a:t>
            </a:r>
            <a:r>
              <a:rPr lang="en-IE" dirty="0" smtClean="0"/>
              <a:t>First World War.  </a:t>
            </a:r>
            <a:r>
              <a:rPr lang="en-IE" dirty="0"/>
              <a:t>During the conflict, it won three Victoria Crosses and fought in </a:t>
            </a:r>
            <a:r>
              <a:rPr lang="en-IE" dirty="0" smtClean="0"/>
              <a:t>Gallipoli</a:t>
            </a:r>
            <a:r>
              <a:rPr lang="en-IE" dirty="0"/>
              <a:t> </a:t>
            </a:r>
            <a:r>
              <a:rPr lang="en-IE" dirty="0" smtClean="0"/>
              <a:t>and </a:t>
            </a:r>
            <a:r>
              <a:rPr lang="en-IE" dirty="0"/>
              <a:t>Palestine as well as on the Western Front</a:t>
            </a:r>
            <a:r>
              <a:rPr lang="en-IE" dirty="0" smtClean="0"/>
              <a:t>.</a:t>
            </a:r>
          </a:p>
          <a:p>
            <a:endParaRPr lang="en-IE" dirty="0"/>
          </a:p>
          <a:p>
            <a:r>
              <a:rPr lang="en-IE" dirty="0"/>
              <a:t>Back in Dublin, it also became </a:t>
            </a:r>
            <a:r>
              <a:rPr lang="en-IE" dirty="0" smtClean="0"/>
              <a:t>involved in the </a:t>
            </a:r>
            <a:r>
              <a:rPr lang="en-IE" dirty="0"/>
              <a:t>Easter Rising of 1916. Three of its battalions were sent to engage Irish nationalists.</a:t>
            </a:r>
          </a:p>
          <a:p>
            <a:endParaRPr lang="en-IE" dirty="0"/>
          </a:p>
        </p:txBody>
      </p:sp>
    </p:spTree>
    <p:extLst>
      <p:ext uri="{BB962C8B-B14F-4D97-AF65-F5344CB8AC3E}">
        <p14:creationId xmlns:p14="http://schemas.microsoft.com/office/powerpoint/2010/main" val="1419243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87" y="0"/>
            <a:ext cx="8911687" cy="1280890"/>
          </a:xfrm>
        </p:spPr>
        <p:txBody>
          <a:bodyPr/>
          <a:lstStyle/>
          <a:p>
            <a:r>
              <a:rPr lang="en-IE" dirty="0" smtClean="0"/>
              <a:t>End of World War 1</a:t>
            </a:r>
            <a:endParaRPr lang="en-IE" dirty="0"/>
          </a:p>
        </p:txBody>
      </p:sp>
      <p:sp>
        <p:nvSpPr>
          <p:cNvPr id="3" name="Content Placeholder 2"/>
          <p:cNvSpPr>
            <a:spLocks noGrp="1"/>
          </p:cNvSpPr>
          <p:nvPr>
            <p:ph idx="1"/>
          </p:nvPr>
        </p:nvSpPr>
        <p:spPr>
          <a:xfrm>
            <a:off x="1574800" y="820871"/>
            <a:ext cx="10174825" cy="3354671"/>
          </a:xfrm>
        </p:spPr>
        <p:txBody>
          <a:bodyPr>
            <a:normAutofit fontScale="92500" lnSpcReduction="10000"/>
          </a:bodyPr>
          <a:lstStyle/>
          <a:p>
            <a:r>
              <a:rPr lang="en-IE" dirty="0"/>
              <a:t>Germany </a:t>
            </a:r>
            <a:r>
              <a:rPr lang="en-IE" dirty="0" smtClean="0"/>
              <a:t>surrendered </a:t>
            </a:r>
            <a:r>
              <a:rPr lang="en-IE" dirty="0"/>
              <a:t>on November 11, 1918, and all nations had agreed to stop fighting while the terms of peace were negotiated. </a:t>
            </a:r>
            <a:endParaRPr lang="en-IE" dirty="0" smtClean="0"/>
          </a:p>
          <a:p>
            <a:r>
              <a:rPr lang="en-IE" dirty="0" smtClean="0"/>
              <a:t>On </a:t>
            </a:r>
            <a:r>
              <a:rPr lang="en-IE" dirty="0"/>
              <a:t>June 28, 1919, Germany and the Allied Nations (including Britain, France, Italy and Russia) signed the Treaty of Versailles, formally ending the war</a:t>
            </a:r>
            <a:r>
              <a:rPr lang="en-IE" dirty="0" smtClean="0"/>
              <a:t>.</a:t>
            </a:r>
          </a:p>
          <a:p>
            <a:r>
              <a:rPr lang="en-IE" dirty="0"/>
              <a:t>T</a:t>
            </a:r>
            <a:r>
              <a:rPr lang="en-IE" dirty="0" smtClean="0"/>
              <a:t>he </a:t>
            </a:r>
            <a:r>
              <a:rPr lang="en-IE" dirty="0"/>
              <a:t>German government did not participate in </a:t>
            </a:r>
            <a:r>
              <a:rPr lang="en-IE" dirty="0" smtClean="0"/>
              <a:t>the treaty negotiations. Germany </a:t>
            </a:r>
            <a:r>
              <a:rPr lang="en-IE" dirty="0"/>
              <a:t>had the choice between signing it or facing the occupation of Germany by Allied troops</a:t>
            </a:r>
            <a:r>
              <a:rPr lang="en-IE" dirty="0" smtClean="0"/>
              <a:t>.</a:t>
            </a:r>
          </a:p>
          <a:p>
            <a:r>
              <a:rPr lang="en-IE" dirty="0"/>
              <a:t>The French made the Treaty </a:t>
            </a:r>
            <a:r>
              <a:rPr lang="en-IE" dirty="0" smtClean="0"/>
              <a:t>unfavourable</a:t>
            </a:r>
            <a:r>
              <a:rPr lang="en-IE" dirty="0"/>
              <a:t> for the Germans so that Germany would not be able to start a new war</a:t>
            </a:r>
            <a:r>
              <a:rPr lang="en-IE" dirty="0" smtClean="0"/>
              <a:t>.</a:t>
            </a:r>
          </a:p>
          <a:p>
            <a:r>
              <a:rPr lang="en-IE" dirty="0" smtClean="0"/>
              <a:t>The treaty was later used </a:t>
            </a:r>
            <a:r>
              <a:rPr lang="en-IE" dirty="0"/>
              <a:t>as a reason for Germany's nationalists and Adolf </a:t>
            </a:r>
            <a:r>
              <a:rPr lang="en-IE" dirty="0" smtClean="0"/>
              <a:t>Hitler</a:t>
            </a:r>
            <a:r>
              <a:rPr lang="en-IE" dirty="0"/>
              <a:t> </a:t>
            </a:r>
            <a:r>
              <a:rPr lang="en-IE" dirty="0" smtClean="0"/>
              <a:t>to </a:t>
            </a:r>
            <a:r>
              <a:rPr lang="en-IE" dirty="0"/>
              <a:t>try to get the support of the Germans to get rid of </a:t>
            </a:r>
            <a:r>
              <a:rPr lang="en-IE"/>
              <a:t>the </a:t>
            </a:r>
            <a:r>
              <a:rPr lang="en-IE" smtClean="0"/>
              <a:t>“Chains </a:t>
            </a:r>
            <a:r>
              <a:rPr lang="en-IE" dirty="0"/>
              <a:t>of Versailles," which finally led to World War </a:t>
            </a:r>
            <a:r>
              <a:rPr lang="en-IE" dirty="0" smtClean="0"/>
              <a:t>II</a:t>
            </a:r>
            <a:r>
              <a:rPr lang="en-IE" dirty="0"/>
              <a:t>.</a:t>
            </a:r>
          </a:p>
        </p:txBody>
      </p:sp>
      <p:pic>
        <p:nvPicPr>
          <p:cNvPr id="7172" name="Picture 4" descr="Q&amp;A: What Does the Versailles Treaty Teach Us About the Aftermath of War? |  University of Den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1" y="4175542"/>
            <a:ext cx="3813614" cy="268245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reaty of Versaill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849" y="4152900"/>
            <a:ext cx="1775776" cy="27051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Treaty of Versailles - Definition, Terms &amp; WWI - HIS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46" y="4152900"/>
            <a:ext cx="4809066"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51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93</TotalTime>
  <Words>717</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World War 1 (The Great War)</vt:lpstr>
      <vt:lpstr>How did it start</vt:lpstr>
      <vt:lpstr>PowerPoint Presentation</vt:lpstr>
      <vt:lpstr>Famous Battles In World War 1</vt:lpstr>
      <vt:lpstr>Trench Warfare</vt:lpstr>
      <vt:lpstr>Irish who fought in World War 1</vt:lpstr>
      <vt:lpstr>The Royal Dublin Fusiliers</vt:lpstr>
      <vt:lpstr>End of World War 1</vt:lpstr>
    </vt:vector>
  </TitlesOfParts>
  <Company>Dublin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1 (The Great War)</dc:title>
  <dc:creator>Simon Clarke</dc:creator>
  <cp:lastModifiedBy>Simon Clarke</cp:lastModifiedBy>
  <cp:revision>12</cp:revision>
  <dcterms:created xsi:type="dcterms:W3CDTF">2021-03-03T16:32:23Z</dcterms:created>
  <dcterms:modified xsi:type="dcterms:W3CDTF">2021-03-03T18:09:12Z</dcterms:modified>
</cp:coreProperties>
</file>