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2588C-3B24-46F9-AE17-42889350D5AA}" v="21" dt="2021-01-20T16:19:59.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5" name="Footer Placeholder 4"/>
          <p:cNvSpPr>
            <a:spLocks noGrp="1"/>
          </p:cNvSpPr>
          <p:nvPr>
            <p:ph type="ftr" sz="quarter" idx="11"/>
          </p:nvPr>
        </p:nvSpPr>
        <p:spPr/>
        <p:txBody>
          <a:bodyPr/>
          <a:lstStyle/>
          <a:p>
            <a:endParaRPr lang="en-US" dirty="0">
              <a:solidFill>
                <a:schemeClr val="bg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1308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7745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047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897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515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82544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98901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7453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8629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106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9299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6915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9294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3" name="Footer Placeholder 2"/>
          <p:cNvSpPr>
            <a:spLocks noGrp="1"/>
          </p:cNvSpPr>
          <p:nvPr>
            <p:ph type="ftr" sz="quarter" idx="11"/>
          </p:nvPr>
        </p:nvSpPr>
        <p:spPr/>
        <p:txBody>
          <a:bodyPr/>
          <a:lstStyle/>
          <a:p>
            <a:endParaRPr lang="en-US" dirty="0">
              <a:solidFill>
                <a:schemeClr val="tx1"/>
              </a:solidFill>
            </a:endParaRPr>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0099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7744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1/21/2021</a:t>
            </a:fld>
            <a:endParaRPr lang="en-US" dirty="0"/>
          </a:p>
        </p:txBody>
      </p:sp>
      <p:sp>
        <p:nvSpPr>
          <p:cNvPr id="6" name="Footer Placeholder 5"/>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8918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A37D6D71-8B28-4ED6-B932-04B197003D23}" type="datetimeFigureOut">
              <a:rPr lang="en-US" smtClean="0"/>
              <a:pPr algn="r"/>
              <a:t>1/21/2021</a:t>
            </a:fld>
            <a:endParaRPr lang="en-US" spc="5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pc="5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930883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C2FBB-0BB0-4D82-A812-12D472BC77BB}"/>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94D61855-77C8-44BE-8EA3-713849A267E9}"/>
              </a:ext>
            </a:extLst>
          </p:cNvPr>
          <p:cNvSpPr>
            <a:spLocks noGrp="1"/>
          </p:cNvSpPr>
          <p:nvPr>
            <p:ph type="ctrTitle"/>
          </p:nvPr>
        </p:nvSpPr>
        <p:spPr>
          <a:xfrm>
            <a:off x="960119" y="2100845"/>
            <a:ext cx="4670234" cy="1975527"/>
          </a:xfrm>
        </p:spPr>
        <p:txBody>
          <a:bodyPr anchor="ctr">
            <a:normAutofit fontScale="90000"/>
          </a:bodyPr>
          <a:lstStyle/>
          <a:p>
            <a:pPr algn="l"/>
            <a:r>
              <a:rPr lang="en-IE" sz="6600" dirty="0"/>
              <a:t>The Great Famine</a:t>
            </a:r>
            <a:br>
              <a:rPr lang="en-IE" sz="6600" dirty="0"/>
            </a:br>
            <a:br>
              <a:rPr lang="en-IE" sz="6600" dirty="0"/>
            </a:br>
            <a:r>
              <a:rPr lang="en-IE" sz="6600" dirty="0"/>
              <a:t>An </a:t>
            </a:r>
            <a:r>
              <a:rPr lang="en-IE" sz="6600" dirty="0" err="1"/>
              <a:t>Gorta</a:t>
            </a:r>
            <a:r>
              <a:rPr lang="en-IE" sz="6600" dirty="0"/>
              <a:t> </a:t>
            </a:r>
            <a:r>
              <a:rPr lang="en-IE" sz="6600" dirty="0" err="1"/>
              <a:t>Mór</a:t>
            </a:r>
            <a:endParaRPr lang="en-IE" sz="6600" dirty="0"/>
          </a:p>
        </p:txBody>
      </p:sp>
      <p:sp>
        <p:nvSpPr>
          <p:cNvPr id="3" name="Subtitle 2">
            <a:extLst>
              <a:ext uri="{FF2B5EF4-FFF2-40B4-BE49-F238E27FC236}">
                <a16:creationId xmlns:a16="http://schemas.microsoft.com/office/drawing/2014/main" id="{84DC1AFA-5C44-4073-90FA-B1119DC6E3EC}"/>
              </a:ext>
            </a:extLst>
          </p:cNvPr>
          <p:cNvSpPr>
            <a:spLocks noGrp="1"/>
          </p:cNvSpPr>
          <p:nvPr>
            <p:ph type="subTitle" idx="1"/>
          </p:nvPr>
        </p:nvSpPr>
        <p:spPr>
          <a:xfrm>
            <a:off x="102869" y="124229"/>
            <a:ext cx="4670234" cy="1256896"/>
          </a:xfrm>
        </p:spPr>
        <p:txBody>
          <a:bodyPr anchor="ctr">
            <a:normAutofit/>
          </a:bodyPr>
          <a:lstStyle/>
          <a:p>
            <a:pPr algn="l">
              <a:lnSpc>
                <a:spcPct val="91000"/>
              </a:lnSpc>
            </a:pPr>
            <a:r>
              <a:rPr lang="en-IE" sz="1500" dirty="0"/>
              <a:t>The story of the years of great hunger in Ireland   </a:t>
            </a:r>
          </a:p>
          <a:p>
            <a:pPr algn="l">
              <a:lnSpc>
                <a:spcPct val="91000"/>
              </a:lnSpc>
            </a:pPr>
            <a:r>
              <a:rPr lang="en-IE" sz="1500" dirty="0"/>
              <a:t>By </a:t>
            </a:r>
            <a:r>
              <a:rPr lang="en-IE" sz="3500" dirty="0"/>
              <a:t>James</a:t>
            </a:r>
            <a:r>
              <a:rPr lang="en-IE" sz="1500" dirty="0"/>
              <a:t> </a:t>
            </a:r>
            <a:r>
              <a:rPr lang="en-IE" sz="4600" dirty="0"/>
              <a:t>Murphy</a:t>
            </a:r>
          </a:p>
        </p:txBody>
      </p:sp>
    </p:spTree>
    <p:extLst>
      <p:ext uri="{BB962C8B-B14F-4D97-AF65-F5344CB8AC3E}">
        <p14:creationId xmlns:p14="http://schemas.microsoft.com/office/powerpoint/2010/main" val="20379788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person, old&#10;&#10;Description automatically generated">
            <a:extLst>
              <a:ext uri="{FF2B5EF4-FFF2-40B4-BE49-F238E27FC236}">
                <a16:creationId xmlns:a16="http://schemas.microsoft.com/office/drawing/2014/main" id="{0D215D33-5A4B-4A31-B6CD-5E6903222D08}"/>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13462"/>
          <a:stretch/>
        </p:blipFill>
        <p:spPr>
          <a:xfrm>
            <a:off x="20" y="10"/>
            <a:ext cx="12191980" cy="6857990"/>
          </a:xfrm>
          <a:prstGeom prst="rect">
            <a:avLst/>
          </a:prstGeom>
        </p:spPr>
      </p:pic>
      <p:sp>
        <p:nvSpPr>
          <p:cNvPr id="2" name="Title 1">
            <a:extLst>
              <a:ext uri="{FF2B5EF4-FFF2-40B4-BE49-F238E27FC236}">
                <a16:creationId xmlns:a16="http://schemas.microsoft.com/office/drawing/2014/main" id="{4E117214-3039-4554-BA81-3A816239DD61}"/>
              </a:ext>
            </a:extLst>
          </p:cNvPr>
          <p:cNvSpPr>
            <a:spLocks noGrp="1"/>
          </p:cNvSpPr>
          <p:nvPr>
            <p:ph type="title"/>
          </p:nvPr>
        </p:nvSpPr>
        <p:spPr>
          <a:xfrm>
            <a:off x="677334" y="609600"/>
            <a:ext cx="8596668" cy="1320800"/>
          </a:xfrm>
        </p:spPr>
        <p:txBody>
          <a:bodyPr>
            <a:normAutofit/>
          </a:bodyPr>
          <a:lstStyle/>
          <a:p>
            <a:r>
              <a:rPr lang="en-GB"/>
              <a:t>Where did people emigrate to during the famine</a:t>
            </a:r>
            <a:endParaRPr lang="en-IE" dirty="0"/>
          </a:p>
        </p:txBody>
      </p:sp>
      <p:sp>
        <p:nvSpPr>
          <p:cNvPr id="3" name="Content Placeholder 2">
            <a:extLst>
              <a:ext uri="{FF2B5EF4-FFF2-40B4-BE49-F238E27FC236}">
                <a16:creationId xmlns:a16="http://schemas.microsoft.com/office/drawing/2014/main" id="{7820ADA7-182B-4DB8-B414-207682A1567F}"/>
              </a:ext>
            </a:extLst>
          </p:cNvPr>
          <p:cNvSpPr>
            <a:spLocks noGrp="1"/>
          </p:cNvSpPr>
          <p:nvPr>
            <p:ph idx="1"/>
          </p:nvPr>
        </p:nvSpPr>
        <p:spPr>
          <a:xfrm>
            <a:off x="677334" y="2160589"/>
            <a:ext cx="8596668" cy="3880773"/>
          </a:xfrm>
        </p:spPr>
        <p:txBody>
          <a:bodyPr>
            <a:normAutofit/>
          </a:bodyPr>
          <a:lstStyle/>
          <a:p>
            <a:r>
              <a:rPr lang="en-GB">
                <a:solidFill>
                  <a:srgbClr val="FFFFFF"/>
                </a:solidFill>
              </a:rPr>
              <a:t>Large numbers of Irish people emigrated to countries such as, England, America, Canada and Australia because of the famine. From 1845 – 1850 about one and a half million people left Ireland. It also believed that there would be over 10 million people in Ireland today if it was not for the famine!</a:t>
            </a:r>
            <a:endParaRPr lang="en-IE">
              <a:solidFill>
                <a:srgbClr val="FFFFFF"/>
              </a:solidFill>
            </a:endParaRPr>
          </a:p>
        </p:txBody>
      </p:sp>
    </p:spTree>
    <p:extLst>
      <p:ext uri="{BB962C8B-B14F-4D97-AF65-F5344CB8AC3E}">
        <p14:creationId xmlns:p14="http://schemas.microsoft.com/office/powerpoint/2010/main" val="25439163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hool of fish swimming in the water&#10;&#10;Description automatically generated with medium confidence">
            <a:extLst>
              <a:ext uri="{FF2B5EF4-FFF2-40B4-BE49-F238E27FC236}">
                <a16:creationId xmlns:a16="http://schemas.microsoft.com/office/drawing/2014/main" id="{BB582E67-C773-418A-8431-1EF0279889FC}"/>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F7375-6EE8-4275-AD9E-1F0A9210A0DA}"/>
              </a:ext>
            </a:extLst>
          </p:cNvPr>
          <p:cNvSpPr>
            <a:spLocks noGrp="1"/>
          </p:cNvSpPr>
          <p:nvPr>
            <p:ph type="title"/>
          </p:nvPr>
        </p:nvSpPr>
        <p:spPr>
          <a:xfrm>
            <a:off x="677334" y="609600"/>
            <a:ext cx="8596668" cy="1320800"/>
          </a:xfrm>
        </p:spPr>
        <p:txBody>
          <a:bodyPr>
            <a:normAutofit/>
          </a:bodyPr>
          <a:lstStyle/>
          <a:p>
            <a:r>
              <a:rPr lang="en-GB" dirty="0"/>
              <a:t>So why did people not try to fish during the famine</a:t>
            </a:r>
            <a:endParaRPr lang="en-IE" dirty="0"/>
          </a:p>
        </p:txBody>
      </p:sp>
      <p:sp>
        <p:nvSpPr>
          <p:cNvPr id="3" name="Content Placeholder 2">
            <a:extLst>
              <a:ext uri="{FF2B5EF4-FFF2-40B4-BE49-F238E27FC236}">
                <a16:creationId xmlns:a16="http://schemas.microsoft.com/office/drawing/2014/main" id="{CF59FE6A-454A-4CC5-97CF-AD16A5A81EBA}"/>
              </a:ext>
            </a:extLst>
          </p:cNvPr>
          <p:cNvSpPr>
            <a:spLocks noGrp="1"/>
          </p:cNvSpPr>
          <p:nvPr>
            <p:ph idx="1"/>
          </p:nvPr>
        </p:nvSpPr>
        <p:spPr>
          <a:xfrm>
            <a:off x="677334" y="2160589"/>
            <a:ext cx="8596668" cy="3880773"/>
          </a:xfrm>
        </p:spPr>
        <p:txBody>
          <a:bodyPr>
            <a:normAutofit/>
          </a:bodyPr>
          <a:lstStyle/>
          <a:p>
            <a:r>
              <a:rPr lang="en-GB" dirty="0">
                <a:solidFill>
                  <a:srgbClr val="FFFFFF"/>
                </a:solidFill>
              </a:rPr>
              <a:t>The question is often asked, why didn’t the Irish eat more fish during the  Famine ? A lot of energy is required to work as a fisherman. Because people were starving they did not have the energy that would be required to go fishing, haul up nets and drag boats ashore.  Also many people sold their belongings in order to survive including their boats. </a:t>
            </a:r>
          </a:p>
          <a:p>
            <a:endParaRPr lang="en-GB" dirty="0">
              <a:solidFill>
                <a:srgbClr val="FFFFFF"/>
              </a:solidFill>
            </a:endParaRPr>
          </a:p>
          <a:p>
            <a:r>
              <a:rPr lang="en-GB" dirty="0">
                <a:solidFill>
                  <a:srgbClr val="FFFFFF"/>
                </a:solidFill>
              </a:rPr>
              <a:t> The fishing industry was very undeveloped at this time and a lot of boats were too small for deep sea fishing</a:t>
            </a:r>
            <a:endParaRPr lang="en-IE" dirty="0">
              <a:solidFill>
                <a:srgbClr val="FFFFFF"/>
              </a:solidFill>
            </a:endParaRPr>
          </a:p>
        </p:txBody>
      </p:sp>
    </p:spTree>
    <p:extLst>
      <p:ext uri="{BB962C8B-B14F-4D97-AF65-F5344CB8AC3E}">
        <p14:creationId xmlns:p14="http://schemas.microsoft.com/office/powerpoint/2010/main" val="121034177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C6E0-B524-40E1-9B46-B0F832CCD3EA}"/>
              </a:ext>
            </a:extLst>
          </p:cNvPr>
          <p:cNvSpPr>
            <a:spLocks noGrp="1"/>
          </p:cNvSpPr>
          <p:nvPr>
            <p:ph type="title"/>
          </p:nvPr>
        </p:nvSpPr>
        <p:spPr>
          <a:xfrm>
            <a:off x="5536734" y="156237"/>
            <a:ext cx="3737268" cy="1320800"/>
          </a:xfrm>
        </p:spPr>
        <p:txBody>
          <a:bodyPr>
            <a:normAutofit/>
          </a:bodyPr>
          <a:lstStyle/>
          <a:p>
            <a:r>
              <a:rPr lang="en-GB" dirty="0"/>
              <a:t>Choctaw and Ireland history </a:t>
            </a:r>
            <a:endParaRPr lang="en-IE" dirty="0"/>
          </a:p>
        </p:txBody>
      </p:sp>
      <p:sp>
        <p:nvSpPr>
          <p:cNvPr id="9" name="Content Placeholder 8">
            <a:extLst>
              <a:ext uri="{FF2B5EF4-FFF2-40B4-BE49-F238E27FC236}">
                <a16:creationId xmlns:a16="http://schemas.microsoft.com/office/drawing/2014/main" id="{5E0A6BFF-2776-4845-8D3B-5D3F021132C2}"/>
              </a:ext>
            </a:extLst>
          </p:cNvPr>
          <p:cNvSpPr>
            <a:spLocks noGrp="1"/>
          </p:cNvSpPr>
          <p:nvPr>
            <p:ph idx="1"/>
          </p:nvPr>
        </p:nvSpPr>
        <p:spPr>
          <a:xfrm>
            <a:off x="5209563" y="1581150"/>
            <a:ext cx="6982417" cy="5276849"/>
          </a:xfrm>
        </p:spPr>
        <p:txBody>
          <a:bodyPr>
            <a:normAutofit/>
          </a:bodyPr>
          <a:lstStyle/>
          <a:p>
            <a:pPr>
              <a:lnSpc>
                <a:spcPct val="90000"/>
              </a:lnSpc>
            </a:pPr>
            <a:r>
              <a:rPr lang="en-US" sz="1500" dirty="0"/>
              <a:t>The Choctaw nation is a native American tribe occupying portions of Southeastern Oklahoma in USA.</a:t>
            </a:r>
          </a:p>
          <a:p>
            <a:pPr>
              <a:lnSpc>
                <a:spcPct val="90000"/>
              </a:lnSpc>
            </a:pPr>
            <a:endParaRPr lang="en-US" sz="1500" dirty="0"/>
          </a:p>
          <a:p>
            <a:pPr>
              <a:lnSpc>
                <a:spcPct val="90000"/>
              </a:lnSpc>
            </a:pPr>
            <a:r>
              <a:rPr lang="en-US" sz="1500" dirty="0"/>
              <a:t>Both the Choctaw nation and Ireland were, in effect, colonized by outside powers. Their relationship began in 1847 when the Choctaws took up a donation and collected over $5000(in today’s money), to support the Irish during the potato Famine. </a:t>
            </a:r>
          </a:p>
          <a:p>
            <a:pPr>
              <a:lnSpc>
                <a:spcPct val="90000"/>
              </a:lnSpc>
            </a:pPr>
            <a:endParaRPr lang="en-US" sz="1500" dirty="0"/>
          </a:p>
          <a:p>
            <a:pPr>
              <a:lnSpc>
                <a:spcPct val="90000"/>
              </a:lnSpc>
            </a:pPr>
            <a:r>
              <a:rPr lang="en-US" sz="1500" dirty="0"/>
              <a:t>The Choctaw’s donation was sent to the town of </a:t>
            </a:r>
            <a:r>
              <a:rPr lang="en-US" sz="1500" dirty="0" err="1"/>
              <a:t>Midleton</a:t>
            </a:r>
            <a:r>
              <a:rPr lang="en-US" sz="1500" dirty="0"/>
              <a:t> in County Cork. In 1995 President Mary Robinson visited the Choctaw nation to thank them for their aid. In 2017 a sculpture commemorating their gift known as “Kindred Spirits” was dedicated in a beautiful park in </a:t>
            </a:r>
            <a:r>
              <a:rPr lang="en-US" sz="1500" dirty="0" err="1"/>
              <a:t>Midleton</a:t>
            </a:r>
            <a:endParaRPr lang="en-US" sz="1500" dirty="0"/>
          </a:p>
          <a:p>
            <a:pPr>
              <a:lnSpc>
                <a:spcPct val="90000"/>
              </a:lnSpc>
            </a:pPr>
            <a:endParaRPr lang="en-US" sz="1500" dirty="0"/>
          </a:p>
          <a:p>
            <a:pPr>
              <a:lnSpc>
                <a:spcPct val="90000"/>
              </a:lnSpc>
            </a:pPr>
            <a:r>
              <a:rPr lang="en-US" sz="1500" dirty="0"/>
              <a:t>In 2020 when the COVID-19 19 pandemic struck the death toll was particularly  high in the Navajo nation and the Hopi Reservation. The Irish stating that they were paying it forward, made a sizeable donation to aid and assist the Navajo and Hopi. </a:t>
            </a:r>
          </a:p>
          <a:p>
            <a:pPr>
              <a:lnSpc>
                <a:spcPct val="90000"/>
              </a:lnSpc>
            </a:pPr>
            <a:endParaRPr lang="en-US" sz="1500" dirty="0"/>
          </a:p>
          <a:p>
            <a:pPr>
              <a:lnSpc>
                <a:spcPct val="90000"/>
              </a:lnSpc>
            </a:pPr>
            <a:endParaRPr lang="en-US" sz="1500" dirty="0"/>
          </a:p>
        </p:txBody>
      </p:sp>
      <p:pic>
        <p:nvPicPr>
          <p:cNvPr id="5" name="Content Placeholder 4" descr="A picture containing sky, grass, outdoor, plant&#10;&#10;Description automatically generated">
            <a:extLst>
              <a:ext uri="{FF2B5EF4-FFF2-40B4-BE49-F238E27FC236}">
                <a16:creationId xmlns:a16="http://schemas.microsoft.com/office/drawing/2014/main" id="{3CF2B1A4-1D01-4648-B710-14F55E7FC4E0}"/>
              </a:ext>
            </a:extLst>
          </p:cNvPr>
          <p:cNvPicPr>
            <a:picLocks noChangeAspect="1"/>
          </p:cNvPicPr>
          <p:nvPr/>
        </p:nvPicPr>
        <p:blipFill rotWithShape="1">
          <a:blip r:embed="rId2">
            <a:extLst>
              <a:ext uri="{28A0092B-C50C-407E-A947-70E740481C1C}">
                <a14:useLocalDpi xmlns:a14="http://schemas.microsoft.com/office/drawing/2010/main" val="0"/>
              </a:ext>
            </a:extLst>
          </a:blip>
          <a:srcRect l="20499" r="2050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51695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7"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79716-CF5C-46AB-91DA-5476BB669B6F}"/>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a:solidFill>
                  <a:srgbClr val="FFFFFF"/>
                </a:solidFill>
              </a:rPr>
              <a:t>Introduction </a:t>
            </a:r>
            <a:br>
              <a:rPr lang="en-US" sz="6000">
                <a:solidFill>
                  <a:srgbClr val="FFFFFF"/>
                </a:solidFill>
              </a:rPr>
            </a:br>
            <a:endParaRPr lang="en-US" sz="6000">
              <a:solidFill>
                <a:srgbClr val="FFFFFF"/>
              </a:solidFill>
            </a:endParaRPr>
          </a:p>
        </p:txBody>
      </p:sp>
      <p:sp>
        <p:nvSpPr>
          <p:cNvPr id="3" name="Content Placeholder 2">
            <a:extLst>
              <a:ext uri="{FF2B5EF4-FFF2-40B4-BE49-F238E27FC236}">
                <a16:creationId xmlns:a16="http://schemas.microsoft.com/office/drawing/2014/main" id="{ABCEE212-5D0A-45F9-A617-54F07A7064BC}"/>
              </a:ext>
            </a:extLst>
          </p:cNvPr>
          <p:cNvSpPr>
            <a:spLocks noGrp="1"/>
          </p:cNvSpPr>
          <p:nvPr>
            <p:ph idx="1"/>
          </p:nvPr>
        </p:nvSpPr>
        <p:spPr>
          <a:xfrm>
            <a:off x="4548104" y="3962088"/>
            <a:ext cx="6112077" cy="1186108"/>
          </a:xfrm>
        </p:spPr>
        <p:txBody>
          <a:bodyPr vert="horz" lIns="91440" tIns="45720" rIns="91440" bIns="45720" rtlCol="0" anchor="t">
            <a:normAutofit/>
          </a:bodyPr>
          <a:lstStyle/>
          <a:p>
            <a:pPr marL="0" indent="0">
              <a:buNone/>
            </a:pPr>
            <a:r>
              <a:rPr lang="en-US" dirty="0">
                <a:solidFill>
                  <a:srgbClr val="FFFFFF">
                    <a:alpha val="70000"/>
                  </a:srgbClr>
                </a:solidFill>
              </a:rPr>
              <a:t>This is my project on The Great Famine. </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0152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66CF-8F85-4583-9224-41C9E56B0917}"/>
              </a:ext>
            </a:extLst>
          </p:cNvPr>
          <p:cNvSpPr>
            <a:spLocks noGrp="1"/>
          </p:cNvSpPr>
          <p:nvPr>
            <p:ph type="title"/>
          </p:nvPr>
        </p:nvSpPr>
        <p:spPr/>
        <p:txBody>
          <a:bodyPr/>
          <a:lstStyle/>
          <a:p>
            <a:r>
              <a:rPr lang="en-GB" dirty="0"/>
              <a:t>What it is</a:t>
            </a:r>
            <a:endParaRPr lang="en-IE" dirty="0"/>
          </a:p>
        </p:txBody>
      </p:sp>
      <p:sp>
        <p:nvSpPr>
          <p:cNvPr id="7" name="Content Placeholder 6">
            <a:extLst>
              <a:ext uri="{FF2B5EF4-FFF2-40B4-BE49-F238E27FC236}">
                <a16:creationId xmlns:a16="http://schemas.microsoft.com/office/drawing/2014/main" id="{CEA24486-1BBA-4131-856F-F2D9F8720234}"/>
              </a:ext>
            </a:extLst>
          </p:cNvPr>
          <p:cNvSpPr>
            <a:spLocks noGrp="1"/>
          </p:cNvSpPr>
          <p:nvPr>
            <p:ph idx="1"/>
          </p:nvPr>
        </p:nvSpPr>
        <p:spPr/>
        <p:txBody>
          <a:bodyPr/>
          <a:lstStyle/>
          <a:p>
            <a:r>
              <a:rPr lang="en-GB" dirty="0"/>
              <a:t>A famine is a widespread scarcity of food caused sometimes by crop failure. This phenomenon is usually accompanied or followed by regional malnutrition, starvation, epidemic, and increased mortality.</a:t>
            </a:r>
            <a:endParaRPr lang="en-IE" dirty="0"/>
          </a:p>
        </p:txBody>
      </p:sp>
    </p:spTree>
    <p:extLst>
      <p:ext uri="{BB962C8B-B14F-4D97-AF65-F5344CB8AC3E}">
        <p14:creationId xmlns:p14="http://schemas.microsoft.com/office/powerpoint/2010/main" val="334294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2F6E0C3-AB47-4D98-A7A3-2E2C43FDBF4D}"/>
              </a:ext>
            </a:extLst>
          </p:cNvPr>
          <p:cNvSpPr>
            <a:spLocks noGrp="1"/>
          </p:cNvSpPr>
          <p:nvPr>
            <p:ph type="title"/>
          </p:nvPr>
        </p:nvSpPr>
        <p:spPr>
          <a:xfrm>
            <a:off x="989768" y="609600"/>
            <a:ext cx="5498361" cy="1320800"/>
          </a:xfrm>
        </p:spPr>
        <p:txBody>
          <a:bodyPr anchor="ctr">
            <a:normAutofit/>
          </a:bodyPr>
          <a:lstStyle/>
          <a:p>
            <a:r>
              <a:rPr lang="en-GB" dirty="0"/>
              <a:t>How it started in Ireland</a:t>
            </a:r>
            <a:br>
              <a:rPr lang="en-GB" dirty="0"/>
            </a:br>
            <a:endParaRPr lang="en-IE" dirty="0"/>
          </a:p>
        </p:txBody>
      </p:sp>
      <p:sp>
        <p:nvSpPr>
          <p:cNvPr id="14" name="Isosceles Triangle 13">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71534C">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C1770E5-F96F-492B-BE1F-5C82AB88F89B}"/>
              </a:ext>
            </a:extLst>
          </p:cNvPr>
          <p:cNvSpPr>
            <a:spLocks noGrp="1"/>
          </p:cNvSpPr>
          <p:nvPr>
            <p:ph idx="1"/>
          </p:nvPr>
        </p:nvSpPr>
        <p:spPr>
          <a:xfrm>
            <a:off x="989770" y="2160589"/>
            <a:ext cx="5549732" cy="3880773"/>
          </a:xfrm>
        </p:spPr>
        <p:txBody>
          <a:bodyPr>
            <a:normAutofit/>
          </a:bodyPr>
          <a:lstStyle/>
          <a:p>
            <a:r>
              <a:rPr lang="en-GB" dirty="0"/>
              <a:t>The Famine began quite mysteriously in 1845 as leaves on potato plants suddenly turned black and curled, then rotted, seemingly the result of a fog that had wafted across the fields of Ireland.</a:t>
            </a:r>
            <a:endParaRPr lang="en-IE" dirty="0"/>
          </a:p>
        </p:txBody>
      </p:sp>
      <p:pic>
        <p:nvPicPr>
          <p:cNvPr id="7" name="Picture 6" descr="A picture containing outdoor, grass, plant, dirt&#10;&#10;Description automatically generated">
            <a:extLst>
              <a:ext uri="{FF2B5EF4-FFF2-40B4-BE49-F238E27FC236}">
                <a16:creationId xmlns:a16="http://schemas.microsoft.com/office/drawing/2014/main" id="{37FB5134-D339-4C5E-910C-F2006A20050D}"/>
              </a:ext>
            </a:extLst>
          </p:cNvPr>
          <p:cNvPicPr>
            <a:picLocks noChangeAspect="1"/>
          </p:cNvPicPr>
          <p:nvPr/>
        </p:nvPicPr>
        <p:blipFill rotWithShape="1">
          <a:blip r:embed="rId2">
            <a:extLst>
              <a:ext uri="{28A0092B-C50C-407E-A947-70E740481C1C}">
                <a14:useLocalDpi xmlns:a14="http://schemas.microsoft.com/office/drawing/2010/main" val="0"/>
              </a:ext>
            </a:extLst>
          </a:blip>
          <a:srcRect l="10862" r="-1" b="-1"/>
          <a:stretch/>
        </p:blipFill>
        <p:spPr>
          <a:xfrm>
            <a:off x="7531482" y="10"/>
            <a:ext cx="4657341" cy="3448414"/>
          </a:xfrm>
          <a:prstGeom prst="rect">
            <a:avLst/>
          </a:prstGeom>
        </p:spPr>
      </p:pic>
      <p:pic>
        <p:nvPicPr>
          <p:cNvPr id="5" name="Picture 4" descr="A pile of potatoes&#10;&#10;Description automatically generated with low confidence">
            <a:extLst>
              <a:ext uri="{FF2B5EF4-FFF2-40B4-BE49-F238E27FC236}">
                <a16:creationId xmlns:a16="http://schemas.microsoft.com/office/drawing/2014/main" id="{3D8001E8-9DA8-4213-9F01-0CD9D8B21950}"/>
              </a:ext>
            </a:extLst>
          </p:cNvPr>
          <p:cNvPicPr>
            <a:picLocks noChangeAspect="1"/>
          </p:cNvPicPr>
          <p:nvPr/>
        </p:nvPicPr>
        <p:blipFill rotWithShape="1">
          <a:blip r:embed="rId3">
            <a:extLst>
              <a:ext uri="{28A0092B-C50C-407E-A947-70E740481C1C}">
                <a14:useLocalDpi xmlns:a14="http://schemas.microsoft.com/office/drawing/2010/main" val="0"/>
              </a:ext>
            </a:extLst>
          </a:blip>
          <a:srcRect l="8166" r="7966" b="3"/>
          <a:stretch/>
        </p:blipFill>
        <p:spPr>
          <a:xfrm>
            <a:off x="7528308" y="3437472"/>
            <a:ext cx="4657341" cy="3428996"/>
          </a:xfrm>
          <a:prstGeom prst="rect">
            <a:avLst/>
          </a:prstGeom>
        </p:spPr>
      </p:pic>
    </p:spTree>
    <p:extLst>
      <p:ext uri="{BB962C8B-B14F-4D97-AF65-F5344CB8AC3E}">
        <p14:creationId xmlns:p14="http://schemas.microsoft.com/office/powerpoint/2010/main" val="261142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1">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ople, old, crowd&#10;&#10;Description automatically generated">
            <a:extLst>
              <a:ext uri="{FF2B5EF4-FFF2-40B4-BE49-F238E27FC236}">
                <a16:creationId xmlns:a16="http://schemas.microsoft.com/office/drawing/2014/main" id="{CD65B2D3-B20D-4FED-86FC-71CF010FE7EF}"/>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9532" b="9533"/>
          <a:stretch/>
        </p:blipFill>
        <p:spPr>
          <a:xfrm>
            <a:off x="20" y="10"/>
            <a:ext cx="12191980" cy="6857990"/>
          </a:xfrm>
          <a:prstGeom prst="rect">
            <a:avLst/>
          </a:prstGeom>
        </p:spPr>
      </p:pic>
      <p:sp>
        <p:nvSpPr>
          <p:cNvPr id="2" name="Title 1">
            <a:extLst>
              <a:ext uri="{FF2B5EF4-FFF2-40B4-BE49-F238E27FC236}">
                <a16:creationId xmlns:a16="http://schemas.microsoft.com/office/drawing/2014/main" id="{53808613-88D4-4FFB-A347-0A6EDD129168}"/>
              </a:ext>
            </a:extLst>
          </p:cNvPr>
          <p:cNvSpPr>
            <a:spLocks noGrp="1"/>
          </p:cNvSpPr>
          <p:nvPr>
            <p:ph type="title"/>
          </p:nvPr>
        </p:nvSpPr>
        <p:spPr>
          <a:xfrm>
            <a:off x="677334" y="609600"/>
            <a:ext cx="8596668" cy="1320800"/>
          </a:xfrm>
        </p:spPr>
        <p:txBody>
          <a:bodyPr>
            <a:normAutofit/>
          </a:bodyPr>
          <a:lstStyle/>
          <a:p>
            <a:r>
              <a:rPr lang="en-GB" dirty="0"/>
              <a:t>How it affected Ireland</a:t>
            </a:r>
            <a:endParaRPr lang="en-IE" dirty="0"/>
          </a:p>
        </p:txBody>
      </p:sp>
      <p:sp>
        <p:nvSpPr>
          <p:cNvPr id="3" name="Content Placeholder 2">
            <a:extLst>
              <a:ext uri="{FF2B5EF4-FFF2-40B4-BE49-F238E27FC236}">
                <a16:creationId xmlns:a16="http://schemas.microsoft.com/office/drawing/2014/main" id="{E87F9FB2-B5A9-40DE-824A-748640032F95}"/>
              </a:ext>
            </a:extLst>
          </p:cNvPr>
          <p:cNvSpPr>
            <a:spLocks noGrp="1"/>
          </p:cNvSpPr>
          <p:nvPr>
            <p:ph idx="1"/>
          </p:nvPr>
        </p:nvSpPr>
        <p:spPr>
          <a:xfrm>
            <a:off x="677334" y="2160589"/>
            <a:ext cx="8596668" cy="3880773"/>
          </a:xfrm>
        </p:spPr>
        <p:txBody>
          <a:bodyPr>
            <a:normAutofit/>
          </a:bodyPr>
          <a:lstStyle/>
          <a:p>
            <a:r>
              <a:rPr lang="en-GB">
                <a:solidFill>
                  <a:srgbClr val="FFFFFF"/>
                </a:solidFill>
              </a:rPr>
              <a:t>The Famine decimated Irelands population which stood at about 8.5 million on the eve of the Famine. It is estimated that Famine caused about 1 million deaths between 1845 and 1851 either from starvation or hunger related disease. A further 1 million Irish people emigrated.</a:t>
            </a:r>
            <a:endParaRPr lang="en-IE">
              <a:solidFill>
                <a:srgbClr val="FFFFFF"/>
              </a:solidFill>
            </a:endParaRPr>
          </a:p>
        </p:txBody>
      </p:sp>
    </p:spTree>
    <p:extLst>
      <p:ext uri="{BB962C8B-B14F-4D97-AF65-F5344CB8AC3E}">
        <p14:creationId xmlns:p14="http://schemas.microsoft.com/office/powerpoint/2010/main" val="31331534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building, ground, old&#10;&#10;Description automatically generated">
            <a:extLst>
              <a:ext uri="{FF2B5EF4-FFF2-40B4-BE49-F238E27FC236}">
                <a16:creationId xmlns:a16="http://schemas.microsoft.com/office/drawing/2014/main" id="{A65DD6FD-7DE5-414F-9C16-3F84CC9CC073}"/>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r="6221" b="-1"/>
          <a:stretch/>
        </p:blipFill>
        <p:spPr>
          <a:xfrm>
            <a:off x="20" y="19060"/>
            <a:ext cx="12191980" cy="6857990"/>
          </a:xfrm>
          <a:prstGeom prst="rect">
            <a:avLst/>
          </a:prstGeom>
        </p:spPr>
      </p:pic>
      <p:sp>
        <p:nvSpPr>
          <p:cNvPr id="2" name="Title 1">
            <a:extLst>
              <a:ext uri="{FF2B5EF4-FFF2-40B4-BE49-F238E27FC236}">
                <a16:creationId xmlns:a16="http://schemas.microsoft.com/office/drawing/2014/main" id="{2CCE9D94-F535-431B-9B0F-7193782EC427}"/>
              </a:ext>
            </a:extLst>
          </p:cNvPr>
          <p:cNvSpPr>
            <a:spLocks noGrp="1"/>
          </p:cNvSpPr>
          <p:nvPr>
            <p:ph type="title"/>
          </p:nvPr>
        </p:nvSpPr>
        <p:spPr>
          <a:xfrm>
            <a:off x="677334" y="609600"/>
            <a:ext cx="8596668" cy="1320800"/>
          </a:xfrm>
        </p:spPr>
        <p:txBody>
          <a:bodyPr>
            <a:normAutofit/>
          </a:bodyPr>
          <a:lstStyle/>
          <a:p>
            <a:r>
              <a:rPr lang="en-GB"/>
              <a:t>Political structure in Ireland in 1840s 	</a:t>
            </a:r>
            <a:endParaRPr lang="en-IE" dirty="0"/>
          </a:p>
        </p:txBody>
      </p:sp>
      <p:sp>
        <p:nvSpPr>
          <p:cNvPr id="3" name="Content Placeholder 2">
            <a:extLst>
              <a:ext uri="{FF2B5EF4-FFF2-40B4-BE49-F238E27FC236}">
                <a16:creationId xmlns:a16="http://schemas.microsoft.com/office/drawing/2014/main" id="{DA7A45EA-8E9A-4E25-BBCA-808E17671482}"/>
              </a:ext>
            </a:extLst>
          </p:cNvPr>
          <p:cNvSpPr>
            <a:spLocks noGrp="1"/>
          </p:cNvSpPr>
          <p:nvPr>
            <p:ph idx="1"/>
          </p:nvPr>
        </p:nvSpPr>
        <p:spPr>
          <a:xfrm>
            <a:off x="677334" y="1646239"/>
            <a:ext cx="10990791" cy="3880773"/>
          </a:xfrm>
        </p:spPr>
        <p:txBody>
          <a:bodyPr>
            <a:noAutofit/>
          </a:bodyPr>
          <a:lstStyle/>
          <a:p>
            <a:pPr>
              <a:lnSpc>
                <a:spcPct val="90000"/>
              </a:lnSpc>
            </a:pPr>
            <a:r>
              <a:rPr lang="en-GB" sz="2000" dirty="0">
                <a:solidFill>
                  <a:srgbClr val="FFFFFF"/>
                </a:solidFill>
              </a:rPr>
              <a:t>Ireland was governed by Great Britain during this time. Most poor farmers and agricultural labourers lives at a subsistence level and had little to no money to buy food, which was widely available for purchase in Ireland throughout the famine years.</a:t>
            </a:r>
          </a:p>
          <a:p>
            <a:pPr>
              <a:lnSpc>
                <a:spcPct val="90000"/>
              </a:lnSpc>
            </a:pPr>
            <a:endParaRPr lang="en-GB" sz="2000" dirty="0">
              <a:solidFill>
                <a:srgbClr val="FFFFFF"/>
              </a:solidFill>
            </a:endParaRPr>
          </a:p>
          <a:p>
            <a:pPr>
              <a:lnSpc>
                <a:spcPct val="90000"/>
              </a:lnSpc>
            </a:pPr>
            <a:r>
              <a:rPr lang="en-GB" sz="2000" dirty="0">
                <a:solidFill>
                  <a:srgbClr val="FFFFFF"/>
                </a:solidFill>
              </a:rPr>
              <a:t>They did however have to continue to pay rents either in cash or in kind, to landlords. Failure to do this during the famine saw many thousands being evicted, greatly worsening the death toll.</a:t>
            </a:r>
          </a:p>
          <a:p>
            <a:pPr>
              <a:lnSpc>
                <a:spcPct val="90000"/>
              </a:lnSpc>
            </a:pPr>
            <a:endParaRPr lang="en-GB" sz="2000" dirty="0">
              <a:solidFill>
                <a:srgbClr val="FFFFFF"/>
              </a:solidFill>
            </a:endParaRPr>
          </a:p>
          <a:p>
            <a:pPr>
              <a:lnSpc>
                <a:spcPct val="90000"/>
              </a:lnSpc>
            </a:pPr>
            <a:endParaRPr lang="en-GB" sz="2000" dirty="0">
              <a:solidFill>
                <a:srgbClr val="FFFFFF"/>
              </a:solidFill>
            </a:endParaRPr>
          </a:p>
          <a:p>
            <a:pPr>
              <a:lnSpc>
                <a:spcPct val="90000"/>
              </a:lnSpc>
            </a:pPr>
            <a:r>
              <a:rPr lang="en-GB" sz="2000" dirty="0">
                <a:solidFill>
                  <a:srgbClr val="FFFFFF"/>
                </a:solidFill>
              </a:rPr>
              <a:t>The response of the British government was also unsatisfactory. Their decision to drastically cut relief measures in mid 1847, half way through the famine, certainly contributed greatly to the mass death that followed.</a:t>
            </a:r>
            <a:endParaRPr lang="en-IE" sz="2000" dirty="0">
              <a:solidFill>
                <a:srgbClr val="FFFFFF"/>
              </a:solidFill>
            </a:endParaRPr>
          </a:p>
        </p:txBody>
      </p:sp>
    </p:spTree>
    <p:extLst>
      <p:ext uri="{BB962C8B-B14F-4D97-AF65-F5344CB8AC3E}">
        <p14:creationId xmlns:p14="http://schemas.microsoft.com/office/powerpoint/2010/main" val="27191647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outdoor, people, group&#10;&#10;Description automatically generated">
            <a:extLst>
              <a:ext uri="{FF2B5EF4-FFF2-40B4-BE49-F238E27FC236}">
                <a16:creationId xmlns:a16="http://schemas.microsoft.com/office/drawing/2014/main" id="{3D7C528F-8F8D-4930-89BF-2D0018C039E5}"/>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6351" b="4716"/>
          <a:stretch/>
        </p:blipFill>
        <p:spPr>
          <a:xfrm>
            <a:off x="20" y="10"/>
            <a:ext cx="12191980" cy="6857990"/>
          </a:xfrm>
          <a:prstGeom prst="rect">
            <a:avLst/>
          </a:prstGeom>
        </p:spPr>
      </p:pic>
      <p:sp>
        <p:nvSpPr>
          <p:cNvPr id="2" name="Title 1">
            <a:extLst>
              <a:ext uri="{FF2B5EF4-FFF2-40B4-BE49-F238E27FC236}">
                <a16:creationId xmlns:a16="http://schemas.microsoft.com/office/drawing/2014/main" id="{3929AE1A-BE44-474D-98A3-BEC974692A65}"/>
              </a:ext>
            </a:extLst>
          </p:cNvPr>
          <p:cNvSpPr>
            <a:spLocks noGrp="1"/>
          </p:cNvSpPr>
          <p:nvPr>
            <p:ph type="title"/>
          </p:nvPr>
        </p:nvSpPr>
        <p:spPr>
          <a:xfrm>
            <a:off x="677334" y="609600"/>
            <a:ext cx="8596668" cy="1320800"/>
          </a:xfrm>
        </p:spPr>
        <p:txBody>
          <a:bodyPr>
            <a:normAutofit/>
          </a:bodyPr>
          <a:lstStyle/>
          <a:p>
            <a:r>
              <a:rPr lang="en-GB" dirty="0"/>
              <a:t>Black 47</a:t>
            </a:r>
            <a:endParaRPr lang="en-IE" dirty="0"/>
          </a:p>
        </p:txBody>
      </p:sp>
      <p:sp>
        <p:nvSpPr>
          <p:cNvPr id="3" name="Content Placeholder 2">
            <a:extLst>
              <a:ext uri="{FF2B5EF4-FFF2-40B4-BE49-F238E27FC236}">
                <a16:creationId xmlns:a16="http://schemas.microsoft.com/office/drawing/2014/main" id="{85629A7E-765A-438D-AE86-A9AAD57EC98F}"/>
              </a:ext>
            </a:extLst>
          </p:cNvPr>
          <p:cNvSpPr>
            <a:spLocks noGrp="1"/>
          </p:cNvSpPr>
          <p:nvPr>
            <p:ph idx="1"/>
          </p:nvPr>
        </p:nvSpPr>
        <p:spPr>
          <a:xfrm>
            <a:off x="677334" y="2160589"/>
            <a:ext cx="8596668" cy="3880773"/>
          </a:xfrm>
        </p:spPr>
        <p:txBody>
          <a:bodyPr>
            <a:normAutofit/>
          </a:bodyPr>
          <a:lstStyle/>
          <a:p>
            <a:r>
              <a:rPr lang="en-GB" dirty="0">
                <a:solidFill>
                  <a:srgbClr val="FFFFFF"/>
                </a:solidFill>
              </a:rPr>
              <a:t>1847 known as black 47  in folk memory, marked the worst point of  the Famine. The potato crop did not fail that year, but most potato farmers had either not shown seeds in expectation that the potato crop would fail again, did not have  any more seeds or had been evicted for failure to pay rent. The result was that hardly any potatoes were harvested for the second year in a row.</a:t>
            </a:r>
          </a:p>
          <a:p>
            <a:endParaRPr lang="en-GB" dirty="0">
              <a:solidFill>
                <a:srgbClr val="FFFFFF"/>
              </a:solidFill>
            </a:endParaRPr>
          </a:p>
          <a:p>
            <a:endParaRPr lang="en-GB" dirty="0">
              <a:solidFill>
                <a:srgbClr val="FFFFFF"/>
              </a:solidFill>
            </a:endParaRPr>
          </a:p>
          <a:p>
            <a:r>
              <a:rPr lang="en-GB" dirty="0">
                <a:solidFill>
                  <a:srgbClr val="FFFFFF"/>
                </a:solidFill>
              </a:rPr>
              <a:t>Large bands of hungry people began to be noticed wandering the countryside and towns, begging for food. Many flocked to the workhouses where the destitute were granted food and shelter in exchange for work but due to insanitary conditions, many died there….</a:t>
            </a:r>
            <a:endParaRPr lang="en-IE" dirty="0">
              <a:solidFill>
                <a:srgbClr val="FFFFFF"/>
              </a:solidFill>
            </a:endParaRPr>
          </a:p>
        </p:txBody>
      </p:sp>
    </p:spTree>
    <p:extLst>
      <p:ext uri="{BB962C8B-B14F-4D97-AF65-F5344CB8AC3E}">
        <p14:creationId xmlns:p14="http://schemas.microsoft.com/office/powerpoint/2010/main" val="60050228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C38CB200-715B-458D-A94D-CCA6C18AB162}"/>
              </a:ext>
            </a:extLst>
          </p:cNvPr>
          <p:cNvSpPr>
            <a:spLocks noGrp="1"/>
          </p:cNvSpPr>
          <p:nvPr>
            <p:ph type="title"/>
          </p:nvPr>
        </p:nvSpPr>
        <p:spPr>
          <a:xfrm>
            <a:off x="676746" y="609600"/>
            <a:ext cx="3729076" cy="1320800"/>
          </a:xfrm>
        </p:spPr>
        <p:txBody>
          <a:bodyPr anchor="ctr">
            <a:normAutofit/>
          </a:bodyPr>
          <a:lstStyle/>
          <a:p>
            <a:r>
              <a:rPr lang="en-GB" dirty="0"/>
              <a:t>Impact of Famine</a:t>
            </a:r>
            <a:endParaRPr lang="en-IE" dirty="0"/>
          </a:p>
        </p:txBody>
      </p:sp>
      <p:sp>
        <p:nvSpPr>
          <p:cNvPr id="38" name="Content Placeholder 8">
            <a:extLst>
              <a:ext uri="{FF2B5EF4-FFF2-40B4-BE49-F238E27FC236}">
                <a16:creationId xmlns:a16="http://schemas.microsoft.com/office/drawing/2014/main" id="{9E98FB3F-DE57-41F7-994E-A6032274AD06}"/>
              </a:ext>
            </a:extLst>
          </p:cNvPr>
          <p:cNvSpPr>
            <a:spLocks noGrp="1"/>
          </p:cNvSpPr>
          <p:nvPr>
            <p:ph idx="1"/>
          </p:nvPr>
        </p:nvSpPr>
        <p:spPr>
          <a:xfrm>
            <a:off x="685167" y="2160589"/>
            <a:ext cx="3720916" cy="3560733"/>
          </a:xfrm>
        </p:spPr>
        <p:txBody>
          <a:bodyPr>
            <a:normAutofit fontScale="70000" lnSpcReduction="20000"/>
          </a:bodyPr>
          <a:lstStyle/>
          <a:p>
            <a:r>
              <a:rPr lang="en-US" dirty="0"/>
              <a:t>It has been calculated  that at least 1 million people, or about 12 – 15 % of the population died, mostly from disease, during the famine, the dead being overwhelmingly from the rural poor. Connaught and Munster were the worst affected provinces followed Ulster and the Leinster, but the latter still saw well over 100,000 deaths</a:t>
            </a:r>
          </a:p>
          <a:p>
            <a:endParaRPr lang="en-US" dirty="0"/>
          </a:p>
          <a:p>
            <a:r>
              <a:rPr lang="en-US" dirty="0"/>
              <a:t>Cities such as Dublin, Belfast and Cork saw a rise in population as the destitute flocked there in the hope of aid.</a:t>
            </a:r>
          </a:p>
          <a:p>
            <a:endParaRPr lang="en-US" dirty="0"/>
          </a:p>
          <a:p>
            <a:r>
              <a:rPr lang="en-US" dirty="0"/>
              <a:t>Skibbereen in West Cork, one of the worst affected areas, became the site of mass graves, holding up to 10,000 bodies.</a:t>
            </a:r>
          </a:p>
        </p:txBody>
      </p:sp>
      <p:pic>
        <p:nvPicPr>
          <p:cNvPr id="5" name="Content Placeholder 4" descr="Map&#10;&#10;Description automatically generated">
            <a:extLst>
              <a:ext uri="{FF2B5EF4-FFF2-40B4-BE49-F238E27FC236}">
                <a16:creationId xmlns:a16="http://schemas.microsoft.com/office/drawing/2014/main" id="{8B2C3D61-CA45-4784-82FE-17220803F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848" y="641670"/>
            <a:ext cx="3431121" cy="5089178"/>
          </a:xfrm>
          <a:prstGeom prst="rect">
            <a:avLst/>
          </a:prstGeom>
        </p:spPr>
      </p:pic>
    </p:spTree>
    <p:extLst>
      <p:ext uri="{BB962C8B-B14F-4D97-AF65-F5344CB8AC3E}">
        <p14:creationId xmlns:p14="http://schemas.microsoft.com/office/powerpoint/2010/main" val="242855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2862-9C8A-4268-9DE2-28B7CBCBF910}"/>
              </a:ext>
            </a:extLst>
          </p:cNvPr>
          <p:cNvSpPr>
            <a:spLocks noGrp="1"/>
          </p:cNvSpPr>
          <p:nvPr>
            <p:ph type="title"/>
          </p:nvPr>
        </p:nvSpPr>
        <p:spPr/>
        <p:txBody>
          <a:bodyPr/>
          <a:lstStyle/>
          <a:p>
            <a:r>
              <a:rPr lang="en-GB" dirty="0"/>
              <a:t>Soup kitchens</a:t>
            </a:r>
            <a:endParaRPr lang="en-IE" dirty="0"/>
          </a:p>
        </p:txBody>
      </p:sp>
      <p:sp>
        <p:nvSpPr>
          <p:cNvPr id="3" name="Content Placeholder 2">
            <a:extLst>
              <a:ext uri="{FF2B5EF4-FFF2-40B4-BE49-F238E27FC236}">
                <a16:creationId xmlns:a16="http://schemas.microsoft.com/office/drawing/2014/main" id="{C9E2FE7C-FF0F-420C-8D4E-D17EF08E6B39}"/>
              </a:ext>
            </a:extLst>
          </p:cNvPr>
          <p:cNvSpPr>
            <a:spLocks noGrp="1"/>
          </p:cNvSpPr>
          <p:nvPr>
            <p:ph idx="1"/>
          </p:nvPr>
        </p:nvSpPr>
        <p:spPr>
          <a:xfrm>
            <a:off x="86784" y="1404793"/>
            <a:ext cx="8596668" cy="3880773"/>
          </a:xfrm>
        </p:spPr>
        <p:txBody>
          <a:bodyPr/>
          <a:lstStyle/>
          <a:p>
            <a:r>
              <a:rPr lang="en-GB" dirty="0"/>
              <a:t>In January 1847, the government set up free soup kitchens; which were inexpensive and relatively successful at feeding the poor. But, worried that the poor who were attending the soup kitchens by mid 1847, would become dependent on the Government, they discontinued the soup kitchens at the height of the famine in August 1847.</a:t>
            </a:r>
            <a:endParaRPr lang="en-IE" dirty="0"/>
          </a:p>
        </p:txBody>
      </p:sp>
      <p:pic>
        <p:nvPicPr>
          <p:cNvPr id="7" name="Picture 6" descr="A picture containing text, outdoor, standing, black&#10;&#10;Description automatically generated">
            <a:extLst>
              <a:ext uri="{FF2B5EF4-FFF2-40B4-BE49-F238E27FC236}">
                <a16:creationId xmlns:a16="http://schemas.microsoft.com/office/drawing/2014/main" id="{96164AC6-4C59-4BB6-8FEF-95053260A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1473"/>
            <a:ext cx="8870135" cy="3880773"/>
          </a:xfrm>
          <a:prstGeom prst="rect">
            <a:avLst/>
          </a:prstGeom>
        </p:spPr>
      </p:pic>
      <p:pic>
        <p:nvPicPr>
          <p:cNvPr id="9" name="Picture 8" descr="A picture containing text, person, person, old&#10;&#10;Description automatically generated">
            <a:extLst>
              <a:ext uri="{FF2B5EF4-FFF2-40B4-BE49-F238E27FC236}">
                <a16:creationId xmlns:a16="http://schemas.microsoft.com/office/drawing/2014/main" id="{92C4C0EB-1318-4AFA-A155-F81006628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875" y="-686846"/>
            <a:ext cx="4495799" cy="7658642"/>
          </a:xfrm>
          <a:prstGeom prst="rect">
            <a:avLst/>
          </a:prstGeom>
        </p:spPr>
      </p:pic>
    </p:spTree>
    <p:extLst>
      <p:ext uri="{BB962C8B-B14F-4D97-AF65-F5344CB8AC3E}">
        <p14:creationId xmlns:p14="http://schemas.microsoft.com/office/powerpoint/2010/main" val="5840265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28</TotalTime>
  <Words>924</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The Great Famine  An Gorta Mór</vt:lpstr>
      <vt:lpstr>Introduction  </vt:lpstr>
      <vt:lpstr>What it is</vt:lpstr>
      <vt:lpstr>How it started in Ireland </vt:lpstr>
      <vt:lpstr>How it affected Ireland</vt:lpstr>
      <vt:lpstr>Political structure in Ireland in 1840s  </vt:lpstr>
      <vt:lpstr>Black 47</vt:lpstr>
      <vt:lpstr>Impact of Famine</vt:lpstr>
      <vt:lpstr>Soup kitchens</vt:lpstr>
      <vt:lpstr>Where did people emigrate to during the famine</vt:lpstr>
      <vt:lpstr>So why did people not try to fish during the famine</vt:lpstr>
      <vt:lpstr>Choctaw and Ireland history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Famine  An Gorta Mór</dc:title>
  <dc:creator>vjmurphy18@gmail.com</dc:creator>
  <cp:lastModifiedBy>vjmurphy18@gmail.com</cp:lastModifiedBy>
  <cp:revision>2</cp:revision>
  <dcterms:created xsi:type="dcterms:W3CDTF">2021-01-20T16:32:28Z</dcterms:created>
  <dcterms:modified xsi:type="dcterms:W3CDTF">2021-01-21T20:53:26Z</dcterms:modified>
</cp:coreProperties>
</file>