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6" r:id="rId10"/>
    <p:sldId id="267"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6"/>
    <p:restoredTop sz="94721"/>
  </p:normalViewPr>
  <p:slideViewPr>
    <p:cSldViewPr snapToGrid="0" snapToObjects="1">
      <p:cViewPr>
        <p:scale>
          <a:sx n="68" d="100"/>
          <a:sy n="68" d="100"/>
        </p:scale>
        <p:origin x="14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hnny Appleseed"/>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29" name="World War 1"/>
          <p:cNvSpPr txBox="1">
            <a:spLocks noGrp="1"/>
          </p:cNvSpPr>
          <p:nvPr>
            <p:ph type="ctrTitle"/>
          </p:nvPr>
        </p:nvSpPr>
        <p:spPr>
          <a:prstGeom prst="rect">
            <a:avLst/>
          </a:prstGeom>
        </p:spPr>
        <p:txBody>
          <a:bodyPr/>
          <a:lstStyle/>
          <a:p>
            <a:r>
              <a:rPr dirty="0"/>
              <a:t>World War 1</a:t>
            </a:r>
          </a:p>
        </p:txBody>
      </p:sp>
      <p:sp>
        <p:nvSpPr>
          <p:cNvPr id="130" name="by David Rossiter"/>
          <p:cNvSpPr txBox="1">
            <a:spLocks noGrp="1"/>
          </p:cNvSpPr>
          <p:nvPr>
            <p:ph type="subTitle" sz="half" idx="1"/>
          </p:nvPr>
        </p:nvSpPr>
        <p:spPr>
          <a:prstGeom prst="rect">
            <a:avLst/>
          </a:prstGeom>
        </p:spPr>
        <p:txBody>
          <a:bodyPr/>
          <a:lstStyle/>
          <a:p>
            <a:r>
              <a:rPr dirty="0"/>
              <a:t>by David Rossiter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55F7F-A130-4545-B140-8520346C65F9}"/>
              </a:ext>
            </a:extLst>
          </p:cNvPr>
          <p:cNvSpPr txBox="1"/>
          <p:nvPr/>
        </p:nvSpPr>
        <p:spPr>
          <a:xfrm>
            <a:off x="6819900" y="1082018"/>
            <a:ext cx="4591050"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E" b="1" i="0" dirty="0"/>
              <a:t>World War One</a:t>
            </a:r>
            <a:r>
              <a:rPr lang="en-IE" i="0" dirty="0"/>
              <a:t> ended at 11am on 11 November, 1918.</a:t>
            </a:r>
          </a:p>
          <a:p>
            <a:r>
              <a:rPr lang="en-IE" i="0" dirty="0"/>
              <a:t>This became known as Armistice Day - the day Germany signed an armistice (an agreement for peace) which caused the fighting to stop. People in Britain, France and the countries that supported them celebrated.</a:t>
            </a:r>
            <a:endParaRPr kumimoji="0" lang="en-US" sz="2800" b="0" i="1" u="none" strike="noStrike" cap="none" spc="28" normalizeH="0" baseline="0" dirty="0">
              <a:ln>
                <a:noFill/>
              </a:ln>
              <a:solidFill>
                <a:srgbClr val="5C5C5C"/>
              </a:solidFill>
              <a:effectLst/>
              <a:uFillTx/>
              <a:latin typeface="Iowan Old Style"/>
              <a:ea typeface="Iowan Old Style"/>
              <a:cs typeface="Iowan Old Style"/>
              <a:sym typeface="Iowan Old Style"/>
            </a:endParaRPr>
          </a:p>
        </p:txBody>
      </p:sp>
      <p:pic>
        <p:nvPicPr>
          <p:cNvPr id="5" name="Picture 4">
            <a:extLst>
              <a:ext uri="{FF2B5EF4-FFF2-40B4-BE49-F238E27FC236}">
                <a16:creationId xmlns:a16="http://schemas.microsoft.com/office/drawing/2014/main" id="{EAFEF407-C93F-2C46-AC91-FAD8AC3E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61" y="1082018"/>
            <a:ext cx="5495889" cy="749048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Hello my name is David and I will be doing the History of Poland during World War I"/>
          <p:cNvSpPr txBox="1">
            <a:spLocks noGrp="1"/>
          </p:cNvSpPr>
          <p:nvPr>
            <p:ph type="title" idx="4294967295"/>
          </p:nvPr>
        </p:nvSpPr>
        <p:spPr>
          <a:xfrm>
            <a:off x="1358899" y="952499"/>
            <a:ext cx="10631191" cy="1508871"/>
          </a:xfrm>
          <a:prstGeom prst="rect">
            <a:avLst/>
          </a:prstGeom>
        </p:spPr>
        <p:txBody>
          <a:bodyPr/>
          <a:lstStyle>
            <a:lvl1pPr>
              <a:spcBef>
                <a:spcPts val="1800"/>
              </a:spcBef>
              <a:defRPr sz="3200" cap="none">
                <a:solidFill>
                  <a:srgbClr val="5C5C5C"/>
                </a:solidFill>
                <a:latin typeface="Iowan Old Style"/>
                <a:ea typeface="Iowan Old Style"/>
                <a:cs typeface="Iowan Old Style"/>
                <a:sym typeface="Iowan Old Style"/>
              </a:defRPr>
            </a:lvl1pPr>
          </a:lstStyle>
          <a:p>
            <a:r>
              <a:rPr dirty="0"/>
              <a:t>Hello my name is David and I will be doing the History of Poland during World War I</a:t>
            </a:r>
          </a:p>
        </p:txBody>
      </p:sp>
      <p:pic>
        <p:nvPicPr>
          <p:cNvPr id="133" name="Screenshot 2020-02-13 at 23.14.36.png" descr="Screenshot 2020-02-13 at 23.14.36.png"/>
          <p:cNvPicPr>
            <a:picLocks noChangeAspect="1"/>
          </p:cNvPicPr>
          <p:nvPr/>
        </p:nvPicPr>
        <p:blipFill>
          <a:blip r:embed="rId2">
            <a:extLst/>
          </a:blip>
          <a:stretch>
            <a:fillRect/>
          </a:stretch>
        </p:blipFill>
        <p:spPr>
          <a:xfrm>
            <a:off x="2411511" y="3283631"/>
            <a:ext cx="5625711" cy="41345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orld War I began in 1914 after the assassination of Archduke Franz Ferdinand and lasted until 1918. During the conflict, Germany, Austria-Hungary, Bulgaria and the Ottoman Empire (the Central Powers) fought against Great Britain, France, Russia, Italy, Romania, Japan and the United States (the Allied Powers).…"/>
          <p:cNvSpPr txBox="1">
            <a:spLocks noGrp="1"/>
          </p:cNvSpPr>
          <p:nvPr>
            <p:ph type="body" sz="half" idx="4294967295"/>
          </p:nvPr>
        </p:nvSpPr>
        <p:spPr>
          <a:xfrm>
            <a:off x="702964" y="2942166"/>
            <a:ext cx="11349336" cy="3029960"/>
          </a:xfrm>
          <a:prstGeom prst="rect">
            <a:avLst/>
          </a:prstGeom>
        </p:spPr>
        <p:txBody>
          <a:bodyPr/>
          <a:lstStyle/>
          <a:p>
            <a:pPr marL="0" indent="0" defTabSz="457200">
              <a:spcBef>
                <a:spcPts val="0"/>
              </a:spcBef>
              <a:buSzTx/>
              <a:buFontTx/>
              <a:buNone/>
              <a:defRPr sz="1800">
                <a:solidFill>
                  <a:srgbClr val="181818"/>
                </a:solidFill>
                <a:latin typeface="Helvetica"/>
                <a:ea typeface="Helvetica"/>
                <a:cs typeface="Helvetica"/>
                <a:sym typeface="Helvetica"/>
              </a:defRPr>
            </a:pPr>
            <a:r>
              <a:rPr b="1"/>
              <a:t>World War I</a:t>
            </a:r>
            <a:r>
              <a:t> began in 1914 after the assassination of Archduke Franz Ferdinand and lasted until 1918. During the conflict, Germany, Austria-Hungary, Bulgaria and the Ottoman Empire (the Central Powers) fought against Great Britain, France, Russia, Italy, Romania, Japan and the United States (the Allied Powers).</a:t>
            </a:r>
          </a:p>
          <a:p>
            <a:pPr marL="0" indent="0" defTabSz="457200">
              <a:spcBef>
                <a:spcPts val="0"/>
              </a:spcBef>
              <a:buSzTx/>
              <a:buFontTx/>
              <a:buNone/>
              <a:defRPr sz="1800">
                <a:solidFill>
                  <a:srgbClr val="181818"/>
                </a:solidFill>
                <a:latin typeface="Helvetica"/>
                <a:ea typeface="Helvetica"/>
                <a:cs typeface="Helvetica"/>
                <a:sym typeface="Helvetica"/>
              </a:defRPr>
            </a:pPr>
            <a:endParaRPr/>
          </a:p>
          <a:p>
            <a:pPr marL="0" indent="0" defTabSz="457200">
              <a:spcBef>
                <a:spcPts val="0"/>
              </a:spcBef>
              <a:buSzTx/>
              <a:buFontTx/>
              <a:buNone/>
              <a:defRPr sz="1800">
                <a:solidFill>
                  <a:srgbClr val="181818"/>
                </a:solidFill>
                <a:latin typeface="Helvetica"/>
                <a:ea typeface="Helvetica"/>
                <a:cs typeface="Helvetica"/>
                <a:sym typeface="Helvetica"/>
              </a:defRPr>
            </a:pPr>
            <a:endParaRPr/>
          </a:p>
          <a:p>
            <a:pPr marL="0" indent="0" defTabSz="457200">
              <a:spcBef>
                <a:spcPts val="0"/>
              </a:spcBef>
              <a:buSzTx/>
              <a:buFontTx/>
              <a:buNone/>
              <a:defRPr sz="1800">
                <a:solidFill>
                  <a:srgbClr val="181818"/>
                </a:solidFill>
                <a:latin typeface="Helvetica"/>
                <a:ea typeface="Helvetica"/>
                <a:cs typeface="Helvetica"/>
                <a:sym typeface="Helvetica"/>
              </a:defRPr>
            </a:pPr>
            <a:r>
              <a:t>Thanks to new military technologies and the horrors of trench warfare, World War I saw unprecedented levels of carnage and destruction. By the time the war was over and the Allied Powers claimed victory, more than 16 million people—soldiers and civilians alike—were dead.</a:t>
            </a:r>
          </a:p>
        </p:txBody>
      </p:sp>
      <p:pic>
        <p:nvPicPr>
          <p:cNvPr id="136" name="Screenshot 2020-02-13 at 23.32.01.png" descr="Screenshot 2020-02-13 at 23.32.01.png"/>
          <p:cNvPicPr>
            <a:picLocks noChangeAspect="1"/>
          </p:cNvPicPr>
          <p:nvPr/>
        </p:nvPicPr>
        <p:blipFill>
          <a:blip r:embed="rId2">
            <a:extLst/>
          </a:blip>
          <a:stretch>
            <a:fillRect/>
          </a:stretch>
        </p:blipFill>
        <p:spPr>
          <a:xfrm>
            <a:off x="298582" y="6636080"/>
            <a:ext cx="4089401" cy="2362201"/>
          </a:xfrm>
          <a:prstGeom prst="rect">
            <a:avLst/>
          </a:prstGeom>
          <a:ln w="12700">
            <a:miter lim="400000"/>
          </a:ln>
        </p:spPr>
      </p:pic>
      <p:pic>
        <p:nvPicPr>
          <p:cNvPr id="137" name="Screenshot 2020-02-13 at 23.32.51.png" descr="Screenshot 2020-02-13 at 23.32.51.png"/>
          <p:cNvPicPr>
            <a:picLocks noChangeAspect="1"/>
          </p:cNvPicPr>
          <p:nvPr/>
        </p:nvPicPr>
        <p:blipFill>
          <a:blip r:embed="rId3">
            <a:extLst/>
          </a:blip>
          <a:stretch>
            <a:fillRect/>
          </a:stretch>
        </p:blipFill>
        <p:spPr>
          <a:xfrm>
            <a:off x="4566245" y="6702731"/>
            <a:ext cx="5191537" cy="2228900"/>
          </a:xfrm>
          <a:prstGeom prst="rect">
            <a:avLst/>
          </a:prstGeom>
          <a:ln w="12700">
            <a:miter lim="400000"/>
          </a:ln>
        </p:spPr>
      </p:pic>
      <p:pic>
        <p:nvPicPr>
          <p:cNvPr id="138" name="Screenshot 2020-02-13 at 23.33.26.png" descr="Screenshot 2020-02-13 at 23.33.26.png"/>
          <p:cNvPicPr>
            <a:picLocks noChangeAspect="1"/>
          </p:cNvPicPr>
          <p:nvPr/>
        </p:nvPicPr>
        <p:blipFill>
          <a:blip r:embed="rId4">
            <a:extLst/>
          </a:blip>
          <a:stretch>
            <a:fillRect/>
          </a:stretch>
        </p:blipFill>
        <p:spPr>
          <a:xfrm>
            <a:off x="9640590" y="6702731"/>
            <a:ext cx="3365864" cy="2228900"/>
          </a:xfrm>
          <a:prstGeom prst="rect">
            <a:avLst/>
          </a:prstGeom>
          <a:ln w="12700">
            <a:miter lim="400000"/>
          </a:ln>
        </p:spPr>
      </p:pic>
      <p:sp>
        <p:nvSpPr>
          <p:cNvPr id="139" name="World War 1…"/>
          <p:cNvSpPr txBox="1">
            <a:spLocks noGrp="1"/>
          </p:cNvSpPr>
          <p:nvPr>
            <p:ph type="title" idx="4294967295"/>
          </p:nvPr>
        </p:nvSpPr>
        <p:spPr>
          <a:xfrm>
            <a:off x="1083964" y="669304"/>
            <a:ext cx="11349336" cy="1187782"/>
          </a:xfrm>
          <a:prstGeom prst="rect">
            <a:avLst/>
          </a:prstGeom>
        </p:spPr>
        <p:txBody>
          <a:bodyPr>
            <a:normAutofit fontScale="90000"/>
          </a:bodyPr>
          <a:lstStyle/>
          <a:p>
            <a:pPr defTabSz="368045">
              <a:spcBef>
                <a:spcPts val="1400"/>
              </a:spcBef>
              <a:defRPr sz="3275"/>
            </a:pPr>
            <a:r>
              <a:t>World War 1</a:t>
            </a:r>
          </a:p>
          <a:p>
            <a:pPr defTabSz="368045">
              <a:spcBef>
                <a:spcPts val="1400"/>
              </a:spcBef>
              <a:defRPr sz="3275"/>
            </a:pPr>
            <a:r>
              <a:t>28th July 1914 - 11 November 1918 28th July 1914 - 11 November 1918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When World War I started, Polish territory was split during the partitions  between Austria Hungary, the German Empire and the Russian Empire, and became the scene of many operations of the Eastern Front of World War One.…"/>
          <p:cNvSpPr txBox="1">
            <a:spLocks noGrp="1"/>
          </p:cNvSpPr>
          <p:nvPr>
            <p:ph type="body" idx="4294967295"/>
          </p:nvPr>
        </p:nvSpPr>
        <p:spPr>
          <a:xfrm>
            <a:off x="971549" y="2300833"/>
            <a:ext cx="10534651" cy="6728867"/>
          </a:xfrm>
          <a:prstGeom prst="rect">
            <a:avLst/>
          </a:prstGeom>
        </p:spPr>
        <p:txBody>
          <a:bodyPr/>
          <a:lstStyle/>
          <a:p>
            <a:pPr marL="277090" indent="-277090" defTabSz="457200">
              <a:spcBef>
                <a:spcPts val="0"/>
              </a:spcBef>
              <a:buSzPct val="120000"/>
              <a:buFontTx/>
              <a:buChar char="•"/>
              <a:defRPr sz="2600">
                <a:solidFill>
                  <a:srgbClr val="000000"/>
                </a:solidFill>
                <a:latin typeface="Times New Roman"/>
                <a:ea typeface="Times New Roman"/>
                <a:cs typeface="Times New Roman"/>
                <a:sym typeface="Times New Roman"/>
              </a:defRPr>
            </a:pPr>
            <a:r>
              <a:rPr dirty="0"/>
              <a:t>When World War I started, Polish territory was split during the partitions  between Austria Hungary, the German Empire and the Russian Empire, and became the scene of many operations of the Eastern Front of World War One.</a:t>
            </a:r>
          </a:p>
          <a:p>
            <a:pPr marL="277090" indent="-277090" defTabSz="457200">
              <a:spcBef>
                <a:spcPts val="0"/>
              </a:spcBef>
              <a:buSzPct val="120000"/>
              <a:buFontTx/>
              <a:buChar char="•"/>
              <a:defRPr sz="2600">
                <a:solidFill>
                  <a:srgbClr val="000000"/>
                </a:solidFill>
                <a:latin typeface="Times New Roman"/>
                <a:ea typeface="Times New Roman"/>
                <a:cs typeface="Times New Roman"/>
                <a:sym typeface="Times New Roman"/>
              </a:defRPr>
            </a:pPr>
            <a:endParaRPr dirty="0"/>
          </a:p>
          <a:p>
            <a:pPr marL="277090" indent="-277090" defTabSz="457200">
              <a:spcBef>
                <a:spcPts val="0"/>
              </a:spcBef>
              <a:buSzPct val="120000"/>
              <a:buFontTx/>
              <a:buChar char="•"/>
              <a:defRPr sz="2600">
                <a:solidFill>
                  <a:srgbClr val="000000"/>
                </a:solidFill>
                <a:latin typeface="Times New Roman"/>
                <a:ea typeface="Times New Roman"/>
                <a:cs typeface="Times New Roman"/>
                <a:sym typeface="Times New Roman"/>
              </a:defRPr>
            </a:pPr>
            <a:r>
              <a:rPr dirty="0"/>
              <a:t>A total of 2 million Polish troops fought in World War One</a:t>
            </a:r>
          </a:p>
          <a:p>
            <a:pPr marL="277090" indent="-277090" defTabSz="457200">
              <a:spcBef>
                <a:spcPts val="0"/>
              </a:spcBef>
              <a:buSzPct val="120000"/>
              <a:buFontTx/>
              <a:buChar char="•"/>
              <a:defRPr sz="2600">
                <a:solidFill>
                  <a:srgbClr val="000000"/>
                </a:solidFill>
                <a:latin typeface="Times New Roman"/>
                <a:ea typeface="Times New Roman"/>
                <a:cs typeface="Times New Roman"/>
                <a:sym typeface="Times New Roman"/>
              </a:defRPr>
            </a:pPr>
            <a:endParaRPr dirty="0"/>
          </a:p>
          <a:p>
            <a:pPr marL="277090" indent="-277090" defTabSz="457200">
              <a:spcBef>
                <a:spcPts val="0"/>
              </a:spcBef>
              <a:buSzPct val="120000"/>
              <a:buFontTx/>
              <a:buChar char="•"/>
              <a:defRPr sz="2600">
                <a:solidFill>
                  <a:srgbClr val="222222"/>
                </a:solidFill>
                <a:latin typeface="Times New Roman"/>
                <a:ea typeface="Times New Roman"/>
                <a:cs typeface="Times New Roman"/>
                <a:sym typeface="Times New Roman"/>
              </a:defRPr>
            </a:pPr>
            <a:r>
              <a:rPr dirty="0"/>
              <a:t>In the aftermath of the war, following the collapse of the Russian, German and Austro-Hungarian Empires, Poland became an independent republic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oland in the years leading up to &amp; during World War I, did not exist. Today's Poland, was then divided between the countries of Germany, Russia &amp; Austria. Each of these countries had Poles in their armies. Poles served in both the Allied &amp; Central Powers armies, forcing Poles to sometimes fight against each other on both the Eastern &amp; Western Fronts."/>
          <p:cNvSpPr txBox="1">
            <a:spLocks noGrp="1"/>
          </p:cNvSpPr>
          <p:nvPr>
            <p:ph type="body" sz="quarter" idx="4294967295"/>
          </p:nvPr>
        </p:nvSpPr>
        <p:spPr>
          <a:xfrm>
            <a:off x="1045170" y="1162050"/>
            <a:ext cx="9636969" cy="2681139"/>
          </a:xfrm>
          <a:prstGeom prst="rect">
            <a:avLst/>
          </a:prstGeom>
        </p:spPr>
        <p:txBody>
          <a:bodyPr lIns="12700" tIns="12700" rIns="12700" bIns="12700">
            <a:normAutofit lnSpcReduction="10000"/>
          </a:bodyPr>
          <a:lstStyle/>
          <a:p>
            <a:pPr marL="0" indent="0" defTabSz="457200">
              <a:spcBef>
                <a:spcPts val="0"/>
              </a:spcBef>
              <a:buSzTx/>
              <a:buFontTx/>
              <a:buNone/>
              <a:defRPr sz="2600">
                <a:solidFill>
                  <a:srgbClr val="333333"/>
                </a:solidFill>
                <a:latin typeface="Times New Roman"/>
                <a:ea typeface="Times New Roman"/>
                <a:cs typeface="Times New Roman"/>
                <a:sym typeface="Times New Roman"/>
              </a:defRPr>
            </a:pPr>
            <a:r>
              <a:rPr b="1" dirty="0"/>
              <a:t>Poland</a:t>
            </a:r>
            <a:r>
              <a:rPr dirty="0"/>
              <a:t> in the years leading up to &amp; during World War I, did not exist. Today's Poland, was then divided between the countries of Germany, Russia &amp; Austria. Each of these countries had Poles in their armies.</a:t>
            </a:r>
            <a:endParaRPr lang="en-IE" dirty="0"/>
          </a:p>
          <a:p>
            <a:pPr marL="0" indent="0" defTabSz="457200">
              <a:spcBef>
                <a:spcPts val="0"/>
              </a:spcBef>
              <a:buSzTx/>
              <a:buFontTx/>
              <a:buNone/>
              <a:defRPr sz="2600">
                <a:solidFill>
                  <a:srgbClr val="333333"/>
                </a:solidFill>
                <a:latin typeface="Times New Roman"/>
                <a:ea typeface="Times New Roman"/>
                <a:cs typeface="Times New Roman"/>
                <a:sym typeface="Times New Roman"/>
              </a:defRPr>
            </a:pPr>
            <a:endParaRPr lang="en-IE" dirty="0"/>
          </a:p>
          <a:p>
            <a:pPr marL="0" indent="0" defTabSz="457200">
              <a:spcBef>
                <a:spcPts val="0"/>
              </a:spcBef>
              <a:buSzTx/>
              <a:buFontTx/>
              <a:buNone/>
              <a:defRPr sz="2600">
                <a:solidFill>
                  <a:srgbClr val="333333"/>
                </a:solidFill>
                <a:latin typeface="Times New Roman"/>
                <a:ea typeface="Times New Roman"/>
                <a:cs typeface="Times New Roman"/>
                <a:sym typeface="Times New Roman"/>
              </a:defRPr>
            </a:pPr>
            <a:r>
              <a:rPr dirty="0"/>
              <a:t> Poles served in both the Allied &amp; Central Powers armies, forcing Poles to sometimes fight against each other on both the Eastern &amp; Western Fronts.</a:t>
            </a:r>
          </a:p>
        </p:txBody>
      </p:sp>
      <p:pic>
        <p:nvPicPr>
          <p:cNvPr id="144" name="Screenshot 2020-02-13 at 23.13.27.png" descr="Screenshot 2020-02-13 at 23.13.27.png"/>
          <p:cNvPicPr>
            <a:picLocks noChangeAspect="1"/>
          </p:cNvPicPr>
          <p:nvPr/>
        </p:nvPicPr>
        <p:blipFill>
          <a:blip r:embed="rId2">
            <a:extLst/>
          </a:blip>
          <a:stretch>
            <a:fillRect/>
          </a:stretch>
        </p:blipFill>
        <p:spPr>
          <a:xfrm>
            <a:off x="2178650" y="3967387"/>
            <a:ext cx="6565996" cy="488587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109401-The-Poppy-Field.jpg" descr="109401-The-Poppy-Field.jpg"/>
          <p:cNvPicPr>
            <a:picLocks noGrp="1" noChangeAspect="1"/>
          </p:cNvPicPr>
          <p:nvPr>
            <p:ph type="pic" idx="13"/>
          </p:nvPr>
        </p:nvPicPr>
        <p:blipFill>
          <a:blip r:embed="rId2">
            <a:extLst/>
          </a:blip>
          <a:srcRect t="7357" b="7357"/>
          <a:stretch>
            <a:fillRect/>
          </a:stretch>
        </p:blipFill>
        <p:spPr>
          <a:xfrm>
            <a:off x="96837" y="198"/>
            <a:ext cx="6438752" cy="9753375"/>
          </a:xfrm>
          <a:prstGeom prst="rect">
            <a:avLst/>
          </a:prstGeom>
        </p:spPr>
      </p:pic>
      <p:sp>
        <p:nvSpPr>
          <p:cNvPr id="147" name="450,000 people in Poland died…"/>
          <p:cNvSpPr txBox="1">
            <a:spLocks noGrp="1"/>
          </p:cNvSpPr>
          <p:nvPr>
            <p:ph type="body" sz="half" idx="1"/>
          </p:nvPr>
        </p:nvSpPr>
        <p:spPr>
          <a:xfrm>
            <a:off x="7014765" y="1066799"/>
            <a:ext cx="4827142" cy="8150574"/>
          </a:xfrm>
          <a:prstGeom prst="rect">
            <a:avLst/>
          </a:prstGeom>
        </p:spPr>
        <p:txBody>
          <a:bodyPr/>
          <a:lstStyle/>
          <a:p>
            <a:r>
              <a:t>450,000 people in Poland died</a:t>
            </a:r>
          </a:p>
          <a:p>
            <a:r>
              <a:t>Close to one million polish troops were wounded</a:t>
            </a:r>
          </a:p>
          <a:p>
            <a:r>
              <a:t>Several hundred thousand </a:t>
            </a:r>
            <a:r>
              <a:rPr b="1"/>
              <a:t>Polish</a:t>
            </a:r>
            <a:r>
              <a:t> civilians were moved to labor camps in Germany, and 800,000 were deported by the Tsarist forces to the East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tarting in 1915 &amp; 1916 respectively, Canadian &amp; Australian Poles were showing up in the European war on the Western Front, along side of the other British and French armies…"/>
          <p:cNvSpPr txBox="1">
            <a:spLocks noGrp="1"/>
          </p:cNvSpPr>
          <p:nvPr>
            <p:ph type="body" sz="half" idx="4294967295"/>
          </p:nvPr>
        </p:nvSpPr>
        <p:spPr>
          <a:xfrm>
            <a:off x="660400" y="2324100"/>
            <a:ext cx="10513368" cy="5962649"/>
          </a:xfrm>
          <a:prstGeom prst="rect">
            <a:avLst/>
          </a:prstGeom>
        </p:spPr>
        <p:txBody>
          <a:bodyPr>
            <a:normAutofit/>
          </a:bodyPr>
          <a:lstStyle/>
          <a:p>
            <a:pPr marL="0" indent="0" defTabSz="457200">
              <a:spcBef>
                <a:spcPts val="0"/>
              </a:spcBef>
              <a:buSzTx/>
              <a:buFontTx/>
              <a:buNone/>
              <a:defRPr sz="2600">
                <a:solidFill>
                  <a:srgbClr val="333333"/>
                </a:solidFill>
                <a:latin typeface="Times New Roman"/>
                <a:ea typeface="Times New Roman"/>
                <a:cs typeface="Times New Roman"/>
                <a:sym typeface="Times New Roman"/>
              </a:defRPr>
            </a:pPr>
            <a:r>
              <a:rPr sz="2800" dirty="0">
                <a:latin typeface="Times New Roman" panose="02020603050405020304" pitchFamily="18" charset="0"/>
                <a:cs typeface="Times New Roman" panose="02020603050405020304" pitchFamily="18" charset="0"/>
              </a:rPr>
              <a:t>Starting in 1915 &amp; 1916 respectively, Canadian &amp; Australian Poles were showing up in the European war on the Western Front, along side of the other British and French armies</a:t>
            </a:r>
          </a:p>
          <a:p>
            <a:pPr marL="0" indent="0" defTabSz="457200">
              <a:spcBef>
                <a:spcPts val="0"/>
              </a:spcBef>
              <a:buSzTx/>
              <a:buFontTx/>
              <a:buNone/>
              <a:defRPr sz="2600">
                <a:solidFill>
                  <a:srgbClr val="333333"/>
                </a:solidFill>
                <a:latin typeface="Times New Roman"/>
                <a:ea typeface="Times New Roman"/>
                <a:cs typeface="Times New Roman"/>
                <a:sym typeface="Times New Roman"/>
              </a:defRPr>
            </a:pPr>
            <a:endParaRPr sz="2800" dirty="0">
              <a:latin typeface="Times New Roman" panose="02020603050405020304" pitchFamily="18" charset="0"/>
              <a:cs typeface="Times New Roman" panose="02020603050405020304" pitchFamily="18" charset="0"/>
            </a:endParaRPr>
          </a:p>
          <a:p>
            <a:pPr marL="0" indent="0" defTabSz="457200">
              <a:spcBef>
                <a:spcPts val="0"/>
              </a:spcBef>
              <a:buSzTx/>
              <a:buFontTx/>
              <a:buNone/>
              <a:defRPr sz="1200">
                <a:solidFill>
                  <a:srgbClr val="333333"/>
                </a:solidFill>
                <a:latin typeface="Arial"/>
                <a:ea typeface="Arial"/>
                <a:cs typeface="Arial"/>
                <a:sym typeface="Arial"/>
              </a:defRPr>
            </a:pPr>
            <a:r>
              <a:rPr sz="2800" dirty="0">
                <a:latin typeface="Times New Roman" panose="02020603050405020304" pitchFamily="18" charset="0"/>
                <a:ea typeface="Times New Roman"/>
                <a:cs typeface="Times New Roman" panose="02020603050405020304" pitchFamily="18" charset="0"/>
                <a:sym typeface="Times New Roman"/>
              </a:rPr>
              <a:t>Most of the Poles in the Russian army, were involved in the Eastern Front, opposing the Central Powers armies, including other Poles in the German (Prussian) and Austrian-Hungarian armies</a:t>
            </a:r>
            <a:endParaRPr lang="en-IE" sz="2800" dirty="0">
              <a:latin typeface="Times New Roman" panose="02020603050405020304" pitchFamily="18" charset="0"/>
              <a:ea typeface="Times New Roman"/>
              <a:cs typeface="Times New Roman" panose="02020603050405020304" pitchFamily="18" charset="0"/>
              <a:sym typeface="Times New Roman"/>
            </a:endParaRPr>
          </a:p>
          <a:p>
            <a:pPr marL="0" indent="0" defTabSz="457200">
              <a:spcBef>
                <a:spcPts val="0"/>
              </a:spcBef>
              <a:buSzTx/>
              <a:buFontTx/>
              <a:buNone/>
              <a:defRPr sz="1200">
                <a:solidFill>
                  <a:srgbClr val="333333"/>
                </a:solidFill>
                <a:latin typeface="Arial"/>
                <a:ea typeface="Arial"/>
                <a:cs typeface="Arial"/>
                <a:sym typeface="Arial"/>
              </a:defRPr>
            </a:pPr>
            <a:endParaRPr lang="en-IE" sz="2800" dirty="0">
              <a:latin typeface="Times New Roman" panose="02020603050405020304" pitchFamily="18" charset="0"/>
              <a:ea typeface="Times New Roman"/>
              <a:cs typeface="Times New Roman" panose="02020603050405020304" pitchFamily="18" charset="0"/>
              <a:sym typeface="Times New Roman"/>
            </a:endParaRPr>
          </a:p>
          <a:p>
            <a:pPr marL="0" indent="0" defTabSz="457200">
              <a:spcBef>
                <a:spcPts val="0"/>
              </a:spcBef>
              <a:buSzTx/>
              <a:buNone/>
              <a:defRPr sz="1200">
                <a:solidFill>
                  <a:srgbClr val="333333"/>
                </a:solidFill>
                <a:latin typeface="Arial"/>
                <a:ea typeface="Arial"/>
                <a:cs typeface="Arial"/>
                <a:sym typeface="Arial"/>
              </a:defRPr>
            </a:pPr>
            <a:r>
              <a:rPr lang="en-IE" sz="2800" dirty="0">
                <a:latin typeface="Times New Roman" panose="02020603050405020304" pitchFamily="18" charset="0"/>
                <a:cs typeface="Times New Roman" panose="02020603050405020304" pitchFamily="18" charset="0"/>
              </a:rPr>
              <a:t>By the end of 1917, the largest number of ethnic poles on the Allies Western Front, came likely, from American forces. It is estimated that over 300,000 Polish-Americans served in World War I and 12 percent of the U.S. casualties were ethnic Poles</a:t>
            </a:r>
          </a:p>
          <a:p>
            <a:pPr marL="0" indent="0" defTabSz="457200">
              <a:spcBef>
                <a:spcPts val="0"/>
              </a:spcBef>
              <a:buSzTx/>
              <a:buFontTx/>
              <a:buNone/>
              <a:defRPr sz="1200">
                <a:solidFill>
                  <a:srgbClr val="333333"/>
                </a:solidFill>
                <a:latin typeface="Arial"/>
                <a:ea typeface="Arial"/>
                <a:cs typeface="Arial"/>
                <a:sym typeface="Arial"/>
              </a:defRPr>
            </a:pPr>
            <a:endParaRPr sz="2600" dirty="0">
              <a:latin typeface="Times New Roman"/>
              <a:ea typeface="Times New Roman"/>
              <a:cs typeface="Times New Roman"/>
              <a:sym typeface="Times New Roma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n 1916, attempting to increase Polish support for the Central Powers and to raise a Polish army, the German and Austrian emperors declared that a new state called the Kingdom of Poland would be created"/>
          <p:cNvSpPr txBox="1">
            <a:spLocks noGrp="1"/>
          </p:cNvSpPr>
          <p:nvPr>
            <p:ph type="body" sz="half" idx="4294967295"/>
          </p:nvPr>
        </p:nvSpPr>
        <p:spPr>
          <a:xfrm>
            <a:off x="664964" y="4972050"/>
            <a:ext cx="11309896" cy="3924300"/>
          </a:xfrm>
          <a:prstGeom prst="rect">
            <a:avLst/>
          </a:prstGeom>
        </p:spPr>
        <p:txBody>
          <a:bodyPr>
            <a:normAutofit/>
          </a:bodyPr>
          <a:lstStyle>
            <a:lvl1pPr marL="406400" indent="-406400">
              <a:defRPr sz="2800"/>
            </a:lvl1pPr>
          </a:lstStyle>
          <a:p>
            <a:r>
              <a:rPr dirty="0"/>
              <a:t>In 1916, attempting to increase Polish support for the Central Powers and to raise a Polish army, the German and Austrian emperors declared that a new state called the Kingdom of Poland would be created</a:t>
            </a:r>
            <a:endParaRPr lang="en-IE" dirty="0"/>
          </a:p>
          <a:p>
            <a:r>
              <a:rPr lang="en-IE" dirty="0"/>
              <a:t>Early in 1917 U.S. President, Woodrow Wilson expressed his support for an independent and autonomous Poland. His statement likely had a positive effect on unifying the Polish-American war effort.</a:t>
            </a:r>
          </a:p>
          <a:p>
            <a:endParaRPr dirty="0"/>
          </a:p>
        </p:txBody>
      </p:sp>
      <p:pic>
        <p:nvPicPr>
          <p:cNvPr id="3" name="Picture 2">
            <a:extLst>
              <a:ext uri="{FF2B5EF4-FFF2-40B4-BE49-F238E27FC236}">
                <a16:creationId xmlns:a16="http://schemas.microsoft.com/office/drawing/2014/main" id="{0435E46D-4F89-2645-AA94-67A0D2BB5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12" y="190500"/>
            <a:ext cx="10668000" cy="38100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On 11 November 1918, after 123 years, Poland regained its independence from the German, Austro-Hungarian and Russian Empires."/>
          <p:cNvSpPr txBox="1">
            <a:spLocks noGrp="1"/>
          </p:cNvSpPr>
          <p:nvPr>
            <p:ph type="body" sz="half" idx="4294967295"/>
          </p:nvPr>
        </p:nvSpPr>
        <p:spPr>
          <a:xfrm>
            <a:off x="920998" y="1530771"/>
            <a:ext cx="9362679" cy="3957788"/>
          </a:xfrm>
          <a:prstGeom prst="rect">
            <a:avLst/>
          </a:prstGeom>
        </p:spPr>
        <p:txBody>
          <a:bodyPr lIns="330200" tIns="330200" rIns="330200" bIns="330200"/>
          <a:lstStyle>
            <a:lvl1pPr marL="0" indent="0" defTabSz="457200">
              <a:spcBef>
                <a:spcPts val="0"/>
              </a:spcBef>
              <a:buSzTx/>
              <a:buFontTx/>
              <a:buNone/>
              <a:defRPr sz="2600">
                <a:solidFill>
                  <a:srgbClr val="3C4043"/>
                </a:solidFill>
                <a:latin typeface="Times New Roman"/>
                <a:ea typeface="Times New Roman"/>
                <a:cs typeface="Times New Roman"/>
                <a:sym typeface="Times New Roman"/>
              </a:defRPr>
            </a:lvl1pPr>
          </a:lstStyle>
          <a:p>
            <a:r>
              <a:t>On 11 November 1918, after 123 years, Poland regained its independence from the German, Austro-Hungarian and Russian Empires.</a:t>
            </a:r>
          </a:p>
        </p:txBody>
      </p:sp>
      <p:sp>
        <p:nvSpPr>
          <p:cNvPr id="158" name="11 November 1918"/>
          <p:cNvSpPr txBox="1">
            <a:spLocks noGrp="1"/>
          </p:cNvSpPr>
          <p:nvPr>
            <p:ph type="title" idx="4294967295"/>
          </p:nvPr>
        </p:nvSpPr>
        <p:spPr>
          <a:xfrm>
            <a:off x="1284932" y="723900"/>
            <a:ext cx="11148368" cy="723900"/>
          </a:xfrm>
          <a:prstGeom prst="rect">
            <a:avLst/>
          </a:prstGeom>
        </p:spPr>
        <p:txBody>
          <a:bodyPr>
            <a:normAutofit fontScale="90000"/>
          </a:bodyPr>
          <a:lstStyle>
            <a:lvl1pPr defTabSz="543305">
              <a:spcBef>
                <a:spcPts val="2100"/>
              </a:spcBef>
              <a:defRPr sz="4836"/>
            </a:lvl1pPr>
          </a:lstStyle>
          <a:p>
            <a:r>
              <a:t>11 November 1918</a:t>
            </a:r>
          </a:p>
        </p:txBody>
      </p:sp>
      <p:pic>
        <p:nvPicPr>
          <p:cNvPr id="159" name="Screenshot 2020-02-13 at 21.50.55.png" descr="Screenshot 2020-02-13 at 21.50.55.png"/>
          <p:cNvPicPr>
            <a:picLocks noChangeAspect="1"/>
          </p:cNvPicPr>
          <p:nvPr/>
        </p:nvPicPr>
        <p:blipFill>
          <a:blip r:embed="rId2">
            <a:extLst/>
          </a:blip>
          <a:stretch>
            <a:fillRect/>
          </a:stretch>
        </p:blipFill>
        <p:spPr>
          <a:xfrm>
            <a:off x="1409700" y="4223543"/>
            <a:ext cx="7975600" cy="40132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536</TotalTime>
  <Words>601</Words>
  <Application>Microsoft Macintosh PowerPoint</Application>
  <PresentationFormat>Custom</PresentationFormat>
  <Paragraphs>31</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Baskerville</vt:lpstr>
      <vt:lpstr>DIN Alternate</vt:lpstr>
      <vt:lpstr>DIN Condensed</vt:lpstr>
      <vt:lpstr>Helvetica</vt:lpstr>
      <vt:lpstr>Helvetica Neue</vt:lpstr>
      <vt:lpstr>Iowan Old Style</vt:lpstr>
      <vt:lpstr>Times New Roman</vt:lpstr>
      <vt:lpstr>Zapf Dingbats</vt:lpstr>
      <vt:lpstr>New_Template9</vt:lpstr>
      <vt:lpstr>World War 1</vt:lpstr>
      <vt:lpstr>Hello my name is David and I will be doing the History of Poland during World War I</vt:lpstr>
      <vt:lpstr>World War 1 28th July 1914 - 11 November 1918 28th July 1914 - 11 November 1918</vt:lpstr>
      <vt:lpstr>PowerPoint Presentation</vt:lpstr>
      <vt:lpstr>PowerPoint Presentation</vt:lpstr>
      <vt:lpstr>PowerPoint Presentation</vt:lpstr>
      <vt:lpstr>PowerPoint Presentation</vt:lpstr>
      <vt:lpstr>PowerPoint Presentation</vt:lpstr>
      <vt:lpstr>11 November 1918</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cp:lastModifiedBy>Microsoft Office User</cp:lastModifiedBy>
  <cp:revision>3</cp:revision>
  <dcterms:modified xsi:type="dcterms:W3CDTF">2020-02-14T09:01:51Z</dcterms:modified>
</cp:coreProperties>
</file>